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1" r:id="rId4"/>
    <p:sldId id="268" r:id="rId5"/>
    <p:sldId id="262" r:id="rId6"/>
    <p:sldId id="264" r:id="rId7"/>
    <p:sldId id="266" r:id="rId8"/>
    <p:sldId id="269" r:id="rId9"/>
    <p:sldId id="270" r:id="rId10"/>
    <p:sldId id="272" r:id="rId11"/>
    <p:sldId id="271" r:id="rId12"/>
    <p:sldId id="273" r:id="rId13"/>
    <p:sldId id="274" r:id="rId14"/>
    <p:sldId id="275" r:id="rId15"/>
    <p:sldId id="276" r:id="rId16"/>
    <p:sldId id="278" r:id="rId17"/>
    <p:sldId id="277" r:id="rId18"/>
    <p:sldId id="279" r:id="rId19"/>
    <p:sldId id="280" r:id="rId20"/>
    <p:sldId id="265" r:id="rId21"/>
    <p:sldId id="281" r:id="rId22"/>
    <p:sldId id="284" r:id="rId23"/>
    <p:sldId id="283" r:id="rId24"/>
    <p:sldId id="285" r:id="rId25"/>
    <p:sldId id="286" r:id="rId26"/>
    <p:sldId id="287" r:id="rId27"/>
    <p:sldId id="2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5DAB"/>
    <a:srgbClr val="95A3C3"/>
    <a:srgbClr val="DB96C0"/>
    <a:srgbClr val="87CEEB"/>
    <a:srgbClr val="FA8072"/>
    <a:srgbClr val="90EE90"/>
    <a:srgbClr val="1FA187"/>
    <a:srgbClr val="46327E"/>
    <a:srgbClr val="49C16C"/>
    <a:srgbClr val="4C9E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79" d="100"/>
          <a:sy n="79" d="100"/>
        </p:scale>
        <p:origin x="112" y="6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4126-7920-2E9B-7C9F-1CCBFD3F36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E919CE-85A0-AE97-8FFF-3EFA585BD4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37CFA0-2D09-18BF-E391-09A2DCD3E559}"/>
              </a:ext>
            </a:extLst>
          </p:cNvPr>
          <p:cNvSpPr>
            <a:spLocks noGrp="1"/>
          </p:cNvSpPr>
          <p:nvPr>
            <p:ph type="dt" sz="half" idx="10"/>
          </p:nvPr>
        </p:nvSpPr>
        <p:spPr/>
        <p:txBody>
          <a:bodyPr/>
          <a:lstStyle/>
          <a:p>
            <a:fld id="{DA2B11B4-98D7-4706-8456-A77460A4DBF4}" type="datetimeFigureOut">
              <a:rPr lang="en-US" smtClean="0"/>
              <a:t>11/26/2024</a:t>
            </a:fld>
            <a:endParaRPr lang="en-US"/>
          </a:p>
        </p:txBody>
      </p:sp>
      <p:sp>
        <p:nvSpPr>
          <p:cNvPr id="5" name="Footer Placeholder 4">
            <a:extLst>
              <a:ext uri="{FF2B5EF4-FFF2-40B4-BE49-F238E27FC236}">
                <a16:creationId xmlns:a16="http://schemas.microsoft.com/office/drawing/2014/main" id="{325F51E3-010E-C79D-85BF-B90BD8C2F2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B5EC7-88F2-F89F-9043-65935C379E78}"/>
              </a:ext>
            </a:extLst>
          </p:cNvPr>
          <p:cNvSpPr>
            <a:spLocks noGrp="1"/>
          </p:cNvSpPr>
          <p:nvPr>
            <p:ph type="sldNum" sz="quarter" idx="12"/>
          </p:nvPr>
        </p:nvSpPr>
        <p:spPr/>
        <p:txBody>
          <a:bodyPr/>
          <a:lstStyle/>
          <a:p>
            <a:fld id="{C7CEE6FB-8973-49B6-986E-13652E866EA1}" type="slidenum">
              <a:rPr lang="en-US" smtClean="0"/>
              <a:t>‹#›</a:t>
            </a:fld>
            <a:endParaRPr lang="en-US"/>
          </a:p>
        </p:txBody>
      </p:sp>
    </p:spTree>
    <p:extLst>
      <p:ext uri="{BB962C8B-B14F-4D97-AF65-F5344CB8AC3E}">
        <p14:creationId xmlns:p14="http://schemas.microsoft.com/office/powerpoint/2010/main" val="203816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A71-0582-7A16-8C76-14210AFF8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2E8E2A-8BE3-7B08-ACD4-A8C287385C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ECE18-5C09-3366-60BE-8D92FDD54AEA}"/>
              </a:ext>
            </a:extLst>
          </p:cNvPr>
          <p:cNvSpPr>
            <a:spLocks noGrp="1"/>
          </p:cNvSpPr>
          <p:nvPr>
            <p:ph type="dt" sz="half" idx="10"/>
          </p:nvPr>
        </p:nvSpPr>
        <p:spPr/>
        <p:txBody>
          <a:bodyPr/>
          <a:lstStyle/>
          <a:p>
            <a:fld id="{DA2B11B4-98D7-4706-8456-A77460A4DBF4}" type="datetimeFigureOut">
              <a:rPr lang="en-US" smtClean="0"/>
              <a:t>11/26/2024</a:t>
            </a:fld>
            <a:endParaRPr lang="en-US"/>
          </a:p>
        </p:txBody>
      </p:sp>
      <p:sp>
        <p:nvSpPr>
          <p:cNvPr id="5" name="Footer Placeholder 4">
            <a:extLst>
              <a:ext uri="{FF2B5EF4-FFF2-40B4-BE49-F238E27FC236}">
                <a16:creationId xmlns:a16="http://schemas.microsoft.com/office/drawing/2014/main" id="{A338296B-3DE2-1247-AF62-DA72794EF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CA98E-8F3A-E840-FF00-915564E64725}"/>
              </a:ext>
            </a:extLst>
          </p:cNvPr>
          <p:cNvSpPr>
            <a:spLocks noGrp="1"/>
          </p:cNvSpPr>
          <p:nvPr>
            <p:ph type="sldNum" sz="quarter" idx="12"/>
          </p:nvPr>
        </p:nvSpPr>
        <p:spPr/>
        <p:txBody>
          <a:bodyPr/>
          <a:lstStyle/>
          <a:p>
            <a:fld id="{C7CEE6FB-8973-49B6-986E-13652E866EA1}" type="slidenum">
              <a:rPr lang="en-US" smtClean="0"/>
              <a:t>‹#›</a:t>
            </a:fld>
            <a:endParaRPr lang="en-US"/>
          </a:p>
        </p:txBody>
      </p:sp>
    </p:spTree>
    <p:extLst>
      <p:ext uri="{BB962C8B-B14F-4D97-AF65-F5344CB8AC3E}">
        <p14:creationId xmlns:p14="http://schemas.microsoft.com/office/powerpoint/2010/main" val="636246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5B6BA1-0BF9-76F2-D0B0-913AB42B66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C0F0F6-5698-C5AB-C408-B1327C28EA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BF966E-E0CF-4248-5EF4-5C8B2D69113D}"/>
              </a:ext>
            </a:extLst>
          </p:cNvPr>
          <p:cNvSpPr>
            <a:spLocks noGrp="1"/>
          </p:cNvSpPr>
          <p:nvPr>
            <p:ph type="dt" sz="half" idx="10"/>
          </p:nvPr>
        </p:nvSpPr>
        <p:spPr/>
        <p:txBody>
          <a:bodyPr/>
          <a:lstStyle/>
          <a:p>
            <a:fld id="{DA2B11B4-98D7-4706-8456-A77460A4DBF4}" type="datetimeFigureOut">
              <a:rPr lang="en-US" smtClean="0"/>
              <a:t>11/26/2024</a:t>
            </a:fld>
            <a:endParaRPr lang="en-US"/>
          </a:p>
        </p:txBody>
      </p:sp>
      <p:sp>
        <p:nvSpPr>
          <p:cNvPr id="5" name="Footer Placeholder 4">
            <a:extLst>
              <a:ext uri="{FF2B5EF4-FFF2-40B4-BE49-F238E27FC236}">
                <a16:creationId xmlns:a16="http://schemas.microsoft.com/office/drawing/2014/main" id="{9909EEE5-056C-1285-C0A3-01FDE609F1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C7BFD-6F67-27D1-6ACA-63C4466142FA}"/>
              </a:ext>
            </a:extLst>
          </p:cNvPr>
          <p:cNvSpPr>
            <a:spLocks noGrp="1"/>
          </p:cNvSpPr>
          <p:nvPr>
            <p:ph type="sldNum" sz="quarter" idx="12"/>
          </p:nvPr>
        </p:nvSpPr>
        <p:spPr/>
        <p:txBody>
          <a:bodyPr/>
          <a:lstStyle/>
          <a:p>
            <a:fld id="{C7CEE6FB-8973-49B6-986E-13652E866EA1}" type="slidenum">
              <a:rPr lang="en-US" smtClean="0"/>
              <a:t>‹#›</a:t>
            </a:fld>
            <a:endParaRPr lang="en-US"/>
          </a:p>
        </p:txBody>
      </p:sp>
    </p:spTree>
    <p:extLst>
      <p:ext uri="{BB962C8B-B14F-4D97-AF65-F5344CB8AC3E}">
        <p14:creationId xmlns:p14="http://schemas.microsoft.com/office/powerpoint/2010/main" val="320275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1227-8B17-1105-3532-D9B02D5C39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034D98-951C-2E5B-2737-A8F7B03AA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8CE32-314F-84D3-4998-CD9A7E44DD12}"/>
              </a:ext>
            </a:extLst>
          </p:cNvPr>
          <p:cNvSpPr>
            <a:spLocks noGrp="1"/>
          </p:cNvSpPr>
          <p:nvPr>
            <p:ph type="dt" sz="half" idx="10"/>
          </p:nvPr>
        </p:nvSpPr>
        <p:spPr/>
        <p:txBody>
          <a:bodyPr/>
          <a:lstStyle/>
          <a:p>
            <a:fld id="{DA2B11B4-98D7-4706-8456-A77460A4DBF4}" type="datetimeFigureOut">
              <a:rPr lang="en-US" smtClean="0"/>
              <a:t>11/26/2024</a:t>
            </a:fld>
            <a:endParaRPr lang="en-US"/>
          </a:p>
        </p:txBody>
      </p:sp>
      <p:sp>
        <p:nvSpPr>
          <p:cNvPr id="5" name="Footer Placeholder 4">
            <a:extLst>
              <a:ext uri="{FF2B5EF4-FFF2-40B4-BE49-F238E27FC236}">
                <a16:creationId xmlns:a16="http://schemas.microsoft.com/office/drawing/2014/main" id="{F57CE706-E800-A81B-4971-612D90FC94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32815-05B6-3B5E-6645-BCB33B65134B}"/>
              </a:ext>
            </a:extLst>
          </p:cNvPr>
          <p:cNvSpPr>
            <a:spLocks noGrp="1"/>
          </p:cNvSpPr>
          <p:nvPr>
            <p:ph type="sldNum" sz="quarter" idx="12"/>
          </p:nvPr>
        </p:nvSpPr>
        <p:spPr/>
        <p:txBody>
          <a:bodyPr/>
          <a:lstStyle/>
          <a:p>
            <a:fld id="{C7CEE6FB-8973-49B6-986E-13652E866EA1}" type="slidenum">
              <a:rPr lang="en-US" smtClean="0"/>
              <a:t>‹#›</a:t>
            </a:fld>
            <a:endParaRPr lang="en-US"/>
          </a:p>
        </p:txBody>
      </p:sp>
    </p:spTree>
    <p:extLst>
      <p:ext uri="{BB962C8B-B14F-4D97-AF65-F5344CB8AC3E}">
        <p14:creationId xmlns:p14="http://schemas.microsoft.com/office/powerpoint/2010/main" val="101972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CF000-2DEB-7B7F-6BCB-0D29ABC06F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FD9D2D-1F56-0903-808A-23C443B5B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4F0630-AC33-FF3D-8C4F-AB3E2D25D62B}"/>
              </a:ext>
            </a:extLst>
          </p:cNvPr>
          <p:cNvSpPr>
            <a:spLocks noGrp="1"/>
          </p:cNvSpPr>
          <p:nvPr>
            <p:ph type="dt" sz="half" idx="10"/>
          </p:nvPr>
        </p:nvSpPr>
        <p:spPr/>
        <p:txBody>
          <a:bodyPr/>
          <a:lstStyle/>
          <a:p>
            <a:fld id="{DA2B11B4-98D7-4706-8456-A77460A4DBF4}" type="datetimeFigureOut">
              <a:rPr lang="en-US" smtClean="0"/>
              <a:t>11/26/2024</a:t>
            </a:fld>
            <a:endParaRPr lang="en-US"/>
          </a:p>
        </p:txBody>
      </p:sp>
      <p:sp>
        <p:nvSpPr>
          <p:cNvPr id="5" name="Footer Placeholder 4">
            <a:extLst>
              <a:ext uri="{FF2B5EF4-FFF2-40B4-BE49-F238E27FC236}">
                <a16:creationId xmlns:a16="http://schemas.microsoft.com/office/drawing/2014/main" id="{617D63BA-9A8F-BA4A-8827-BAC8C5BBD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E646C-F055-C1A6-AD61-A5048DEBEE33}"/>
              </a:ext>
            </a:extLst>
          </p:cNvPr>
          <p:cNvSpPr>
            <a:spLocks noGrp="1"/>
          </p:cNvSpPr>
          <p:nvPr>
            <p:ph type="sldNum" sz="quarter" idx="12"/>
          </p:nvPr>
        </p:nvSpPr>
        <p:spPr/>
        <p:txBody>
          <a:bodyPr/>
          <a:lstStyle/>
          <a:p>
            <a:fld id="{C7CEE6FB-8973-49B6-986E-13652E866EA1}" type="slidenum">
              <a:rPr lang="en-US" smtClean="0"/>
              <a:t>‹#›</a:t>
            </a:fld>
            <a:endParaRPr lang="en-US"/>
          </a:p>
        </p:txBody>
      </p:sp>
    </p:spTree>
    <p:extLst>
      <p:ext uri="{BB962C8B-B14F-4D97-AF65-F5344CB8AC3E}">
        <p14:creationId xmlns:p14="http://schemas.microsoft.com/office/powerpoint/2010/main" val="3460757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A1C7-4075-89D2-B2FD-D0BD7240C3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5E0FDD-01E0-6485-9699-DE930D629E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20E8AA-A3BB-8F45-F044-2C4CA61F0B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8DFD0E-D2B0-6FC1-B1BC-9926D8DF1DB8}"/>
              </a:ext>
            </a:extLst>
          </p:cNvPr>
          <p:cNvSpPr>
            <a:spLocks noGrp="1"/>
          </p:cNvSpPr>
          <p:nvPr>
            <p:ph type="dt" sz="half" idx="10"/>
          </p:nvPr>
        </p:nvSpPr>
        <p:spPr/>
        <p:txBody>
          <a:bodyPr/>
          <a:lstStyle/>
          <a:p>
            <a:fld id="{DA2B11B4-98D7-4706-8456-A77460A4DBF4}" type="datetimeFigureOut">
              <a:rPr lang="en-US" smtClean="0"/>
              <a:t>11/26/2024</a:t>
            </a:fld>
            <a:endParaRPr lang="en-US"/>
          </a:p>
        </p:txBody>
      </p:sp>
      <p:sp>
        <p:nvSpPr>
          <p:cNvPr id="6" name="Footer Placeholder 5">
            <a:extLst>
              <a:ext uri="{FF2B5EF4-FFF2-40B4-BE49-F238E27FC236}">
                <a16:creationId xmlns:a16="http://schemas.microsoft.com/office/drawing/2014/main" id="{58165FF3-F978-2376-D58B-2B5ABD0F25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FBFAC6-4F03-37C3-B456-5334E4775768}"/>
              </a:ext>
            </a:extLst>
          </p:cNvPr>
          <p:cNvSpPr>
            <a:spLocks noGrp="1"/>
          </p:cNvSpPr>
          <p:nvPr>
            <p:ph type="sldNum" sz="quarter" idx="12"/>
          </p:nvPr>
        </p:nvSpPr>
        <p:spPr/>
        <p:txBody>
          <a:bodyPr/>
          <a:lstStyle/>
          <a:p>
            <a:fld id="{C7CEE6FB-8973-49B6-986E-13652E866EA1}" type="slidenum">
              <a:rPr lang="en-US" smtClean="0"/>
              <a:t>‹#›</a:t>
            </a:fld>
            <a:endParaRPr lang="en-US"/>
          </a:p>
        </p:txBody>
      </p:sp>
    </p:spTree>
    <p:extLst>
      <p:ext uri="{BB962C8B-B14F-4D97-AF65-F5344CB8AC3E}">
        <p14:creationId xmlns:p14="http://schemas.microsoft.com/office/powerpoint/2010/main" val="3533882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77EB5-D043-0EC3-5D57-C52A322164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3E9902-9C57-D887-6D25-44414205A0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1CC7FA-ADE0-35A1-ED51-39E2F17ACA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41CF7F-246C-6C1C-D099-6DAB348ADC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734A31-55E4-D8C4-F4BE-F2D6C2BFD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CED939-28EA-EBD0-16DB-35F03CEE8E02}"/>
              </a:ext>
            </a:extLst>
          </p:cNvPr>
          <p:cNvSpPr>
            <a:spLocks noGrp="1"/>
          </p:cNvSpPr>
          <p:nvPr>
            <p:ph type="dt" sz="half" idx="10"/>
          </p:nvPr>
        </p:nvSpPr>
        <p:spPr/>
        <p:txBody>
          <a:bodyPr/>
          <a:lstStyle/>
          <a:p>
            <a:fld id="{DA2B11B4-98D7-4706-8456-A77460A4DBF4}" type="datetimeFigureOut">
              <a:rPr lang="en-US" smtClean="0"/>
              <a:t>11/26/2024</a:t>
            </a:fld>
            <a:endParaRPr lang="en-US"/>
          </a:p>
        </p:txBody>
      </p:sp>
      <p:sp>
        <p:nvSpPr>
          <p:cNvPr id="8" name="Footer Placeholder 7">
            <a:extLst>
              <a:ext uri="{FF2B5EF4-FFF2-40B4-BE49-F238E27FC236}">
                <a16:creationId xmlns:a16="http://schemas.microsoft.com/office/drawing/2014/main" id="{4F9A2B0E-9D0E-EEAD-5142-74C723BC56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11811E-31D2-3B02-2156-06C9B4F3063E}"/>
              </a:ext>
            </a:extLst>
          </p:cNvPr>
          <p:cNvSpPr>
            <a:spLocks noGrp="1"/>
          </p:cNvSpPr>
          <p:nvPr>
            <p:ph type="sldNum" sz="quarter" idx="12"/>
          </p:nvPr>
        </p:nvSpPr>
        <p:spPr/>
        <p:txBody>
          <a:bodyPr/>
          <a:lstStyle/>
          <a:p>
            <a:fld id="{C7CEE6FB-8973-49B6-986E-13652E866EA1}" type="slidenum">
              <a:rPr lang="en-US" smtClean="0"/>
              <a:t>‹#›</a:t>
            </a:fld>
            <a:endParaRPr lang="en-US"/>
          </a:p>
        </p:txBody>
      </p:sp>
    </p:spTree>
    <p:extLst>
      <p:ext uri="{BB962C8B-B14F-4D97-AF65-F5344CB8AC3E}">
        <p14:creationId xmlns:p14="http://schemas.microsoft.com/office/powerpoint/2010/main" val="398828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8DED-9F9D-8DEB-B36B-7D596E787D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948BE9-E99C-2C09-B0DF-3CF78D5E8049}"/>
              </a:ext>
            </a:extLst>
          </p:cNvPr>
          <p:cNvSpPr>
            <a:spLocks noGrp="1"/>
          </p:cNvSpPr>
          <p:nvPr>
            <p:ph type="dt" sz="half" idx="10"/>
          </p:nvPr>
        </p:nvSpPr>
        <p:spPr/>
        <p:txBody>
          <a:bodyPr/>
          <a:lstStyle/>
          <a:p>
            <a:fld id="{DA2B11B4-98D7-4706-8456-A77460A4DBF4}" type="datetimeFigureOut">
              <a:rPr lang="en-US" smtClean="0"/>
              <a:t>11/26/2024</a:t>
            </a:fld>
            <a:endParaRPr lang="en-US"/>
          </a:p>
        </p:txBody>
      </p:sp>
      <p:sp>
        <p:nvSpPr>
          <p:cNvPr id="4" name="Footer Placeholder 3">
            <a:extLst>
              <a:ext uri="{FF2B5EF4-FFF2-40B4-BE49-F238E27FC236}">
                <a16:creationId xmlns:a16="http://schemas.microsoft.com/office/drawing/2014/main" id="{83072AEF-4CA6-47C2-160B-692D1EB528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A4873-7FD7-ED84-AB16-03BD005FA1FA}"/>
              </a:ext>
            </a:extLst>
          </p:cNvPr>
          <p:cNvSpPr>
            <a:spLocks noGrp="1"/>
          </p:cNvSpPr>
          <p:nvPr>
            <p:ph type="sldNum" sz="quarter" idx="12"/>
          </p:nvPr>
        </p:nvSpPr>
        <p:spPr/>
        <p:txBody>
          <a:bodyPr/>
          <a:lstStyle/>
          <a:p>
            <a:fld id="{C7CEE6FB-8973-49B6-986E-13652E866EA1}" type="slidenum">
              <a:rPr lang="en-US" smtClean="0"/>
              <a:t>‹#›</a:t>
            </a:fld>
            <a:endParaRPr lang="en-US"/>
          </a:p>
        </p:txBody>
      </p:sp>
    </p:spTree>
    <p:extLst>
      <p:ext uri="{BB962C8B-B14F-4D97-AF65-F5344CB8AC3E}">
        <p14:creationId xmlns:p14="http://schemas.microsoft.com/office/powerpoint/2010/main" val="3268149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2E659-C341-1BF4-26C2-87880FBB9394}"/>
              </a:ext>
            </a:extLst>
          </p:cNvPr>
          <p:cNvSpPr>
            <a:spLocks noGrp="1"/>
          </p:cNvSpPr>
          <p:nvPr>
            <p:ph type="dt" sz="half" idx="10"/>
          </p:nvPr>
        </p:nvSpPr>
        <p:spPr/>
        <p:txBody>
          <a:bodyPr/>
          <a:lstStyle/>
          <a:p>
            <a:fld id="{DA2B11B4-98D7-4706-8456-A77460A4DBF4}" type="datetimeFigureOut">
              <a:rPr lang="en-US" smtClean="0"/>
              <a:t>11/26/2024</a:t>
            </a:fld>
            <a:endParaRPr lang="en-US"/>
          </a:p>
        </p:txBody>
      </p:sp>
      <p:sp>
        <p:nvSpPr>
          <p:cNvPr id="3" name="Footer Placeholder 2">
            <a:extLst>
              <a:ext uri="{FF2B5EF4-FFF2-40B4-BE49-F238E27FC236}">
                <a16:creationId xmlns:a16="http://schemas.microsoft.com/office/drawing/2014/main" id="{0F45F657-EC85-64BD-A1B9-68EF349811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F22790-D02B-9458-2957-C01D97290006}"/>
              </a:ext>
            </a:extLst>
          </p:cNvPr>
          <p:cNvSpPr>
            <a:spLocks noGrp="1"/>
          </p:cNvSpPr>
          <p:nvPr>
            <p:ph type="sldNum" sz="quarter" idx="12"/>
          </p:nvPr>
        </p:nvSpPr>
        <p:spPr/>
        <p:txBody>
          <a:bodyPr/>
          <a:lstStyle/>
          <a:p>
            <a:fld id="{C7CEE6FB-8973-49B6-986E-13652E866EA1}" type="slidenum">
              <a:rPr lang="en-US" smtClean="0"/>
              <a:t>‹#›</a:t>
            </a:fld>
            <a:endParaRPr lang="en-US"/>
          </a:p>
        </p:txBody>
      </p:sp>
    </p:spTree>
    <p:extLst>
      <p:ext uri="{BB962C8B-B14F-4D97-AF65-F5344CB8AC3E}">
        <p14:creationId xmlns:p14="http://schemas.microsoft.com/office/powerpoint/2010/main" val="1791414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10CB-534D-4309-C05F-A3EA4FBD2B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9FB8BB-8D3E-F589-E65A-E8B1A136A6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0FC088-E057-70A3-C866-D6E468F78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89CEF4-ADE0-33E3-3E43-C43522FD3702}"/>
              </a:ext>
            </a:extLst>
          </p:cNvPr>
          <p:cNvSpPr>
            <a:spLocks noGrp="1"/>
          </p:cNvSpPr>
          <p:nvPr>
            <p:ph type="dt" sz="half" idx="10"/>
          </p:nvPr>
        </p:nvSpPr>
        <p:spPr/>
        <p:txBody>
          <a:bodyPr/>
          <a:lstStyle/>
          <a:p>
            <a:fld id="{DA2B11B4-98D7-4706-8456-A77460A4DBF4}" type="datetimeFigureOut">
              <a:rPr lang="en-US" smtClean="0"/>
              <a:t>11/26/2024</a:t>
            </a:fld>
            <a:endParaRPr lang="en-US"/>
          </a:p>
        </p:txBody>
      </p:sp>
      <p:sp>
        <p:nvSpPr>
          <p:cNvPr id="6" name="Footer Placeholder 5">
            <a:extLst>
              <a:ext uri="{FF2B5EF4-FFF2-40B4-BE49-F238E27FC236}">
                <a16:creationId xmlns:a16="http://schemas.microsoft.com/office/drawing/2014/main" id="{BDD4F273-4C36-F397-F300-F087F19BDE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5F383-BAE1-8C93-4016-4672171ED8E2}"/>
              </a:ext>
            </a:extLst>
          </p:cNvPr>
          <p:cNvSpPr>
            <a:spLocks noGrp="1"/>
          </p:cNvSpPr>
          <p:nvPr>
            <p:ph type="sldNum" sz="quarter" idx="12"/>
          </p:nvPr>
        </p:nvSpPr>
        <p:spPr/>
        <p:txBody>
          <a:bodyPr/>
          <a:lstStyle/>
          <a:p>
            <a:fld id="{C7CEE6FB-8973-49B6-986E-13652E866EA1}" type="slidenum">
              <a:rPr lang="en-US" smtClean="0"/>
              <a:t>‹#›</a:t>
            </a:fld>
            <a:endParaRPr lang="en-US"/>
          </a:p>
        </p:txBody>
      </p:sp>
    </p:spTree>
    <p:extLst>
      <p:ext uri="{BB962C8B-B14F-4D97-AF65-F5344CB8AC3E}">
        <p14:creationId xmlns:p14="http://schemas.microsoft.com/office/powerpoint/2010/main" val="3078379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AE91-0FA9-EACA-DF09-D5D14F419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59D0D0-A143-73AE-9932-E1AF51B40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DE7BBC-3638-C156-DD50-C26E022193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FA6B31-762E-2656-A221-3219B793FEFF}"/>
              </a:ext>
            </a:extLst>
          </p:cNvPr>
          <p:cNvSpPr>
            <a:spLocks noGrp="1"/>
          </p:cNvSpPr>
          <p:nvPr>
            <p:ph type="dt" sz="half" idx="10"/>
          </p:nvPr>
        </p:nvSpPr>
        <p:spPr/>
        <p:txBody>
          <a:bodyPr/>
          <a:lstStyle/>
          <a:p>
            <a:fld id="{DA2B11B4-98D7-4706-8456-A77460A4DBF4}" type="datetimeFigureOut">
              <a:rPr lang="en-US" smtClean="0"/>
              <a:t>11/26/2024</a:t>
            </a:fld>
            <a:endParaRPr lang="en-US"/>
          </a:p>
        </p:txBody>
      </p:sp>
      <p:sp>
        <p:nvSpPr>
          <p:cNvPr id="6" name="Footer Placeholder 5">
            <a:extLst>
              <a:ext uri="{FF2B5EF4-FFF2-40B4-BE49-F238E27FC236}">
                <a16:creationId xmlns:a16="http://schemas.microsoft.com/office/drawing/2014/main" id="{658F28C4-B5F2-C022-4BA5-D4C5BBD0F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FA8ED-2A8D-E831-CA4C-BE049237558D}"/>
              </a:ext>
            </a:extLst>
          </p:cNvPr>
          <p:cNvSpPr>
            <a:spLocks noGrp="1"/>
          </p:cNvSpPr>
          <p:nvPr>
            <p:ph type="sldNum" sz="quarter" idx="12"/>
          </p:nvPr>
        </p:nvSpPr>
        <p:spPr/>
        <p:txBody>
          <a:bodyPr/>
          <a:lstStyle/>
          <a:p>
            <a:fld id="{C7CEE6FB-8973-49B6-986E-13652E866EA1}" type="slidenum">
              <a:rPr lang="en-US" smtClean="0"/>
              <a:t>‹#›</a:t>
            </a:fld>
            <a:endParaRPr lang="en-US"/>
          </a:p>
        </p:txBody>
      </p:sp>
    </p:spTree>
    <p:extLst>
      <p:ext uri="{BB962C8B-B14F-4D97-AF65-F5344CB8AC3E}">
        <p14:creationId xmlns:p14="http://schemas.microsoft.com/office/powerpoint/2010/main" val="1512233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A985F9-14A7-D4C8-E010-654291440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BC3598-F225-E00A-033F-483A085D1D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6E142-48D4-EB77-5CA7-9936D81360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2B11B4-98D7-4706-8456-A77460A4DBF4}" type="datetimeFigureOut">
              <a:rPr lang="en-US" smtClean="0"/>
              <a:t>11/26/2024</a:t>
            </a:fld>
            <a:endParaRPr lang="en-US"/>
          </a:p>
        </p:txBody>
      </p:sp>
      <p:sp>
        <p:nvSpPr>
          <p:cNvPr id="5" name="Footer Placeholder 4">
            <a:extLst>
              <a:ext uri="{FF2B5EF4-FFF2-40B4-BE49-F238E27FC236}">
                <a16:creationId xmlns:a16="http://schemas.microsoft.com/office/drawing/2014/main" id="{95C67F82-7A51-F5E4-3987-EA9D74DC09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3F3798-A052-1240-853C-895AB179D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CEE6FB-8973-49B6-986E-13652E866EA1}" type="slidenum">
              <a:rPr lang="en-US" smtClean="0"/>
              <a:t>‹#›</a:t>
            </a:fld>
            <a:endParaRPr lang="en-US"/>
          </a:p>
        </p:txBody>
      </p:sp>
    </p:spTree>
    <p:extLst>
      <p:ext uri="{BB962C8B-B14F-4D97-AF65-F5344CB8AC3E}">
        <p14:creationId xmlns:p14="http://schemas.microsoft.com/office/powerpoint/2010/main" val="615974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67880" y="2394351"/>
            <a:ext cx="5638320" cy="2108244"/>
            <a:chOff x="0" y="85725"/>
            <a:chExt cx="11276640" cy="4216489"/>
          </a:xfrm>
        </p:grpSpPr>
        <p:sp>
          <p:nvSpPr>
            <p:cNvPr id="3" name="TextBox 3"/>
            <p:cNvSpPr txBox="1"/>
            <p:nvPr/>
          </p:nvSpPr>
          <p:spPr>
            <a:xfrm>
              <a:off x="0" y="85725"/>
              <a:ext cx="11276640" cy="3282951"/>
            </a:xfrm>
            <a:prstGeom prst="rect">
              <a:avLst/>
            </a:prstGeom>
          </p:spPr>
          <p:txBody>
            <a:bodyPr lIns="0" tIns="0" rIns="0" bIns="0" rtlCol="0" anchor="t">
              <a:spAutoFit/>
            </a:bodyPr>
            <a:lstStyle/>
            <a:p>
              <a:pPr algn="ctr">
                <a:lnSpc>
                  <a:spcPts val="6412"/>
                </a:lnSpc>
              </a:pPr>
              <a:r>
                <a:rPr lang="en-US" sz="6000" b="1" dirty="0">
                  <a:solidFill>
                    <a:srgbClr val="7D5DAB"/>
                  </a:solidFill>
                  <a:latin typeface="Neue Einstellung Bold"/>
                  <a:ea typeface="Neue Einstellung Bold"/>
                  <a:cs typeface="Neue Einstellung Bold"/>
                  <a:sym typeface="Neue Einstellung Bold"/>
                </a:rPr>
                <a:t>Predictive Modelling</a:t>
              </a:r>
            </a:p>
          </p:txBody>
        </p:sp>
        <p:sp>
          <p:nvSpPr>
            <p:cNvPr id="4" name="TextBox 4"/>
            <p:cNvSpPr txBox="1"/>
            <p:nvPr/>
          </p:nvSpPr>
          <p:spPr>
            <a:xfrm>
              <a:off x="0" y="3753730"/>
              <a:ext cx="11276640" cy="548484"/>
            </a:xfrm>
            <a:prstGeom prst="rect">
              <a:avLst/>
            </a:prstGeom>
          </p:spPr>
          <p:txBody>
            <a:bodyPr lIns="0" tIns="0" rIns="0" bIns="0" rtlCol="0" anchor="t">
              <a:spAutoFit/>
            </a:bodyPr>
            <a:lstStyle/>
            <a:p>
              <a:pPr algn="ctr">
                <a:lnSpc>
                  <a:spcPts val="2343"/>
                </a:lnSpc>
                <a:spcBef>
                  <a:spcPct val="0"/>
                </a:spcBef>
              </a:pPr>
              <a:r>
                <a:rPr lang="en-US" sz="1673" b="1" dirty="0">
                  <a:solidFill>
                    <a:srgbClr val="567D8D"/>
                  </a:solidFill>
                  <a:latin typeface="Neue Einstellung Medium"/>
                  <a:ea typeface="Neue Einstellung Medium"/>
                  <a:cs typeface="Neue Einstellung Medium"/>
                  <a:sym typeface="Neue Einstellung Medium"/>
                </a:rPr>
                <a:t>For COVID-19 in public health</a:t>
              </a:r>
            </a:p>
          </p:txBody>
        </p:sp>
      </p:grpSp>
      <p:sp>
        <p:nvSpPr>
          <p:cNvPr id="5" name="TextBox 5"/>
          <p:cNvSpPr txBox="1"/>
          <p:nvPr/>
        </p:nvSpPr>
        <p:spPr>
          <a:xfrm>
            <a:off x="7983579" y="6109817"/>
            <a:ext cx="3522621" cy="572849"/>
          </a:xfrm>
          <a:prstGeom prst="rect">
            <a:avLst/>
          </a:prstGeom>
        </p:spPr>
        <p:txBody>
          <a:bodyPr lIns="0" tIns="0" rIns="0" bIns="0" rtlCol="0" anchor="t">
            <a:spAutoFit/>
          </a:bodyPr>
          <a:lstStyle/>
          <a:p>
            <a:pPr algn="ctr">
              <a:lnSpc>
                <a:spcPts val="2343"/>
              </a:lnSpc>
              <a:spcBef>
                <a:spcPct val="0"/>
              </a:spcBef>
            </a:pPr>
            <a:r>
              <a:rPr lang="en-US" sz="1673" b="1" dirty="0">
                <a:solidFill>
                  <a:srgbClr val="7D5DAB"/>
                </a:solidFill>
                <a:latin typeface="Neue Einstellung Medium"/>
                <a:ea typeface="Neue Einstellung Medium"/>
                <a:cs typeface="Neue Einstellung Medium"/>
                <a:sym typeface="Neue Einstellung Medium"/>
              </a:rPr>
              <a:t>Christopher Chibuike Enukoha</a:t>
            </a:r>
          </a:p>
          <a:p>
            <a:pPr algn="ctr">
              <a:lnSpc>
                <a:spcPts val="2343"/>
              </a:lnSpc>
              <a:spcBef>
                <a:spcPct val="0"/>
              </a:spcBef>
            </a:pPr>
            <a:r>
              <a:rPr lang="en-US" sz="1673" b="1" dirty="0">
                <a:solidFill>
                  <a:srgbClr val="7D5DAB"/>
                </a:solidFill>
                <a:latin typeface="Neue Einstellung Medium"/>
                <a:ea typeface="Neue Einstellung Medium"/>
                <a:cs typeface="Neue Einstellung Medium"/>
                <a:sym typeface="Neue Einstellung Medium"/>
              </a:rPr>
              <a:t>FE/23/47729944</a:t>
            </a:r>
          </a:p>
        </p:txBody>
      </p:sp>
      <p:sp>
        <p:nvSpPr>
          <p:cNvPr id="6" name="Freeform 6"/>
          <p:cNvSpPr/>
          <p:nvPr/>
        </p:nvSpPr>
        <p:spPr>
          <a:xfrm rot="4287844">
            <a:off x="357582" y="922391"/>
            <a:ext cx="6179738" cy="4403063"/>
          </a:xfrm>
          <a:custGeom>
            <a:avLst/>
            <a:gdLst/>
            <a:ahLst/>
            <a:cxnLst/>
            <a:rect l="l" t="t" r="r" b="b"/>
            <a:pathLst>
              <a:path w="9269607" h="6604595">
                <a:moveTo>
                  <a:pt x="0" y="0"/>
                </a:moveTo>
                <a:lnTo>
                  <a:pt x="9269608" y="0"/>
                </a:lnTo>
                <a:lnTo>
                  <a:pt x="9269608" y="6604596"/>
                </a:lnTo>
                <a:lnTo>
                  <a:pt x="0" y="6604596"/>
                </a:lnTo>
                <a:lnTo>
                  <a:pt x="0" y="0"/>
                </a:lnTo>
                <a:close/>
              </a:path>
            </a:pathLst>
          </a:cu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C1F59-6965-64D7-623A-22AFFC450851}"/>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6DF7832-C16D-5ACA-AC19-A99CA7A69EB7}"/>
              </a:ext>
            </a:extLst>
          </p:cNvPr>
          <p:cNvSpPr txBox="1"/>
          <p:nvPr/>
        </p:nvSpPr>
        <p:spPr>
          <a:xfrm>
            <a:off x="5855481" y="987851"/>
            <a:ext cx="5650719" cy="201681"/>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sp>
        <p:nvSpPr>
          <p:cNvPr id="6" name="AutoShape 6">
            <a:extLst>
              <a:ext uri="{FF2B5EF4-FFF2-40B4-BE49-F238E27FC236}">
                <a16:creationId xmlns:a16="http://schemas.microsoft.com/office/drawing/2014/main" id="{8409011D-0342-1DFC-9D21-20D0FEC01D64}"/>
              </a:ext>
            </a:extLst>
          </p:cNvPr>
          <p:cNvSpPr/>
          <p:nvPr/>
        </p:nvSpPr>
        <p:spPr>
          <a:xfrm>
            <a:off x="1" y="0"/>
            <a:ext cx="2298137" cy="6858000"/>
          </a:xfrm>
          <a:prstGeom prst="rect">
            <a:avLst/>
          </a:prstGeom>
          <a:solidFill>
            <a:srgbClr val="FCBFB8"/>
          </a:solidFill>
        </p:spPr>
      </p:sp>
      <p:sp>
        <p:nvSpPr>
          <p:cNvPr id="8" name="AutoShape 8">
            <a:extLst>
              <a:ext uri="{FF2B5EF4-FFF2-40B4-BE49-F238E27FC236}">
                <a16:creationId xmlns:a16="http://schemas.microsoft.com/office/drawing/2014/main" id="{0AEF76FC-D39B-1D91-1307-DFF9ABE90CEA}"/>
              </a:ext>
            </a:extLst>
          </p:cNvPr>
          <p:cNvSpPr/>
          <p:nvPr/>
        </p:nvSpPr>
        <p:spPr>
          <a:xfrm>
            <a:off x="1226684" y="685800"/>
            <a:ext cx="14817" cy="5486400"/>
          </a:xfrm>
          <a:prstGeom prst="rect">
            <a:avLst/>
          </a:prstGeom>
          <a:solidFill>
            <a:srgbClr val="C0DBD0"/>
          </a:solidFill>
        </p:spPr>
      </p:sp>
      <p:pic>
        <p:nvPicPr>
          <p:cNvPr id="5" name="Picture 4">
            <a:extLst>
              <a:ext uri="{FF2B5EF4-FFF2-40B4-BE49-F238E27FC236}">
                <a16:creationId xmlns:a16="http://schemas.microsoft.com/office/drawing/2014/main" id="{92EAA33F-8FAA-51D7-D63C-979E8FE7B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184" y="190072"/>
            <a:ext cx="9562854" cy="6667928"/>
          </a:xfrm>
          <a:prstGeom prst="rect">
            <a:avLst/>
          </a:prstGeom>
        </p:spPr>
      </p:pic>
    </p:spTree>
    <p:extLst>
      <p:ext uri="{BB962C8B-B14F-4D97-AF65-F5344CB8AC3E}">
        <p14:creationId xmlns:p14="http://schemas.microsoft.com/office/powerpoint/2010/main" val="3651202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141F5-9FB2-7B2D-AD18-97C157191010}"/>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7D0C3451-7EE3-5146-E249-468BB0C8B8E9}"/>
              </a:ext>
            </a:extLst>
          </p:cNvPr>
          <p:cNvSpPr txBox="1"/>
          <p:nvPr/>
        </p:nvSpPr>
        <p:spPr>
          <a:xfrm>
            <a:off x="5855481" y="987851"/>
            <a:ext cx="5650719" cy="201681"/>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sp>
        <p:nvSpPr>
          <p:cNvPr id="6" name="AutoShape 6">
            <a:extLst>
              <a:ext uri="{FF2B5EF4-FFF2-40B4-BE49-F238E27FC236}">
                <a16:creationId xmlns:a16="http://schemas.microsoft.com/office/drawing/2014/main" id="{FCC33CE8-2DC4-3D50-E7E4-07ED9779C567}"/>
              </a:ext>
            </a:extLst>
          </p:cNvPr>
          <p:cNvSpPr/>
          <p:nvPr/>
        </p:nvSpPr>
        <p:spPr>
          <a:xfrm>
            <a:off x="1" y="0"/>
            <a:ext cx="2298137" cy="6858000"/>
          </a:xfrm>
          <a:prstGeom prst="rect">
            <a:avLst/>
          </a:prstGeom>
          <a:solidFill>
            <a:srgbClr val="C2E6F4"/>
          </a:solidFill>
        </p:spPr>
      </p:sp>
      <p:sp>
        <p:nvSpPr>
          <p:cNvPr id="8" name="AutoShape 8">
            <a:extLst>
              <a:ext uri="{FF2B5EF4-FFF2-40B4-BE49-F238E27FC236}">
                <a16:creationId xmlns:a16="http://schemas.microsoft.com/office/drawing/2014/main" id="{5628FF7B-0E9A-9A69-1F5F-BF4BACD0E65F}"/>
              </a:ext>
            </a:extLst>
          </p:cNvPr>
          <p:cNvSpPr/>
          <p:nvPr/>
        </p:nvSpPr>
        <p:spPr>
          <a:xfrm>
            <a:off x="1226684" y="685800"/>
            <a:ext cx="14817" cy="5486400"/>
          </a:xfrm>
          <a:prstGeom prst="rect">
            <a:avLst/>
          </a:prstGeom>
          <a:solidFill>
            <a:srgbClr val="C0DBD0"/>
          </a:solidFill>
        </p:spPr>
      </p:sp>
      <p:pic>
        <p:nvPicPr>
          <p:cNvPr id="3" name="Picture 2">
            <a:extLst>
              <a:ext uri="{FF2B5EF4-FFF2-40B4-BE49-F238E27FC236}">
                <a16:creationId xmlns:a16="http://schemas.microsoft.com/office/drawing/2014/main" id="{71FBE248-3287-FCB6-0353-04A8095A8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157" y="256855"/>
            <a:ext cx="9559430" cy="6270168"/>
          </a:xfrm>
          <a:prstGeom prst="rect">
            <a:avLst/>
          </a:prstGeom>
        </p:spPr>
      </p:pic>
    </p:spTree>
    <p:extLst>
      <p:ext uri="{BB962C8B-B14F-4D97-AF65-F5344CB8AC3E}">
        <p14:creationId xmlns:p14="http://schemas.microsoft.com/office/powerpoint/2010/main" val="682931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774D4-A1ED-EE41-99DA-CFE45E18E3C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06153571-F533-1BB3-1730-83891688411A}"/>
              </a:ext>
            </a:extLst>
          </p:cNvPr>
          <p:cNvSpPr txBox="1"/>
          <p:nvPr/>
        </p:nvSpPr>
        <p:spPr>
          <a:xfrm>
            <a:off x="5855481" y="987851"/>
            <a:ext cx="5650719" cy="201681"/>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sp>
        <p:nvSpPr>
          <p:cNvPr id="6" name="AutoShape 6">
            <a:extLst>
              <a:ext uri="{FF2B5EF4-FFF2-40B4-BE49-F238E27FC236}">
                <a16:creationId xmlns:a16="http://schemas.microsoft.com/office/drawing/2014/main" id="{AD94B4D3-E685-C52D-A2E2-464E90738C88}"/>
              </a:ext>
            </a:extLst>
          </p:cNvPr>
          <p:cNvSpPr/>
          <p:nvPr/>
        </p:nvSpPr>
        <p:spPr>
          <a:xfrm>
            <a:off x="1" y="0"/>
            <a:ext cx="2298137" cy="6858000"/>
          </a:xfrm>
          <a:prstGeom prst="rect">
            <a:avLst/>
          </a:prstGeom>
          <a:solidFill>
            <a:srgbClr val="7D5DAB"/>
          </a:solidFill>
        </p:spPr>
      </p:sp>
      <p:sp>
        <p:nvSpPr>
          <p:cNvPr id="8" name="AutoShape 8">
            <a:extLst>
              <a:ext uri="{FF2B5EF4-FFF2-40B4-BE49-F238E27FC236}">
                <a16:creationId xmlns:a16="http://schemas.microsoft.com/office/drawing/2014/main" id="{228E1312-3BF6-3EB9-8095-CF917D55D68C}"/>
              </a:ext>
            </a:extLst>
          </p:cNvPr>
          <p:cNvSpPr/>
          <p:nvPr/>
        </p:nvSpPr>
        <p:spPr>
          <a:xfrm>
            <a:off x="1226684" y="685800"/>
            <a:ext cx="14817" cy="5486400"/>
          </a:xfrm>
          <a:prstGeom prst="rect">
            <a:avLst/>
          </a:prstGeom>
          <a:solidFill>
            <a:srgbClr val="C0DBD0"/>
          </a:solidFill>
        </p:spPr>
      </p:sp>
      <p:pic>
        <p:nvPicPr>
          <p:cNvPr id="5" name="Picture 4">
            <a:extLst>
              <a:ext uri="{FF2B5EF4-FFF2-40B4-BE49-F238E27FC236}">
                <a16:creationId xmlns:a16="http://schemas.microsoft.com/office/drawing/2014/main" id="{5E669ABD-E206-4D51-DC74-8023BFD30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266" y="383748"/>
            <a:ext cx="9551531" cy="5788451"/>
          </a:xfrm>
          <a:prstGeom prst="rect">
            <a:avLst/>
          </a:prstGeom>
        </p:spPr>
      </p:pic>
    </p:spTree>
    <p:extLst>
      <p:ext uri="{BB962C8B-B14F-4D97-AF65-F5344CB8AC3E}">
        <p14:creationId xmlns:p14="http://schemas.microsoft.com/office/powerpoint/2010/main" val="392963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E1A13-379D-B8FD-97FE-425F0CECA35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9293F3A-1433-818E-5990-5171E686B919}"/>
              </a:ext>
            </a:extLst>
          </p:cNvPr>
          <p:cNvSpPr txBox="1"/>
          <p:nvPr/>
        </p:nvSpPr>
        <p:spPr>
          <a:xfrm>
            <a:off x="5855481" y="987851"/>
            <a:ext cx="5650719" cy="201681"/>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sp>
        <p:nvSpPr>
          <p:cNvPr id="6" name="AutoShape 6">
            <a:extLst>
              <a:ext uri="{FF2B5EF4-FFF2-40B4-BE49-F238E27FC236}">
                <a16:creationId xmlns:a16="http://schemas.microsoft.com/office/drawing/2014/main" id="{D1BD687E-790E-09D4-06F1-B51BC3748A32}"/>
              </a:ext>
            </a:extLst>
          </p:cNvPr>
          <p:cNvSpPr/>
          <p:nvPr/>
        </p:nvSpPr>
        <p:spPr>
          <a:xfrm>
            <a:off x="1" y="0"/>
            <a:ext cx="2298137" cy="6858000"/>
          </a:xfrm>
          <a:prstGeom prst="rect">
            <a:avLst/>
          </a:prstGeom>
          <a:solidFill>
            <a:srgbClr val="265F95"/>
          </a:solidFill>
        </p:spPr>
      </p:sp>
      <p:sp>
        <p:nvSpPr>
          <p:cNvPr id="8" name="AutoShape 8">
            <a:extLst>
              <a:ext uri="{FF2B5EF4-FFF2-40B4-BE49-F238E27FC236}">
                <a16:creationId xmlns:a16="http://schemas.microsoft.com/office/drawing/2014/main" id="{294EEAA8-2FF9-A794-6378-86FD553DADB0}"/>
              </a:ext>
            </a:extLst>
          </p:cNvPr>
          <p:cNvSpPr/>
          <p:nvPr/>
        </p:nvSpPr>
        <p:spPr>
          <a:xfrm>
            <a:off x="1226684" y="685800"/>
            <a:ext cx="14817" cy="5486400"/>
          </a:xfrm>
          <a:prstGeom prst="rect">
            <a:avLst/>
          </a:prstGeom>
          <a:solidFill>
            <a:srgbClr val="C0DBD0"/>
          </a:solidFill>
        </p:spPr>
      </p:sp>
      <p:pic>
        <p:nvPicPr>
          <p:cNvPr id="5" name="Picture 4">
            <a:extLst>
              <a:ext uri="{FF2B5EF4-FFF2-40B4-BE49-F238E27FC236}">
                <a16:creationId xmlns:a16="http://schemas.microsoft.com/office/drawing/2014/main" id="{EE6A5BAD-99E8-0E2A-6F24-CA725DE55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138" y="164491"/>
            <a:ext cx="9723814" cy="6534259"/>
          </a:xfrm>
          <a:prstGeom prst="rect">
            <a:avLst/>
          </a:prstGeom>
        </p:spPr>
      </p:pic>
    </p:spTree>
    <p:extLst>
      <p:ext uri="{BB962C8B-B14F-4D97-AF65-F5344CB8AC3E}">
        <p14:creationId xmlns:p14="http://schemas.microsoft.com/office/powerpoint/2010/main" val="1859899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99B49-5819-115C-0474-9690CDE0E99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138FEAB5-036D-E8CE-129F-FB045CCE0E9D}"/>
              </a:ext>
            </a:extLst>
          </p:cNvPr>
          <p:cNvSpPr txBox="1"/>
          <p:nvPr/>
        </p:nvSpPr>
        <p:spPr>
          <a:xfrm>
            <a:off x="5855481" y="987851"/>
            <a:ext cx="5650719" cy="201681"/>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sp>
        <p:nvSpPr>
          <p:cNvPr id="6" name="AutoShape 6">
            <a:extLst>
              <a:ext uri="{FF2B5EF4-FFF2-40B4-BE49-F238E27FC236}">
                <a16:creationId xmlns:a16="http://schemas.microsoft.com/office/drawing/2014/main" id="{0EE91CCF-A668-2D6E-EE7D-A49794F646E4}"/>
              </a:ext>
            </a:extLst>
          </p:cNvPr>
          <p:cNvSpPr/>
          <p:nvPr/>
        </p:nvSpPr>
        <p:spPr>
          <a:xfrm>
            <a:off x="1" y="0"/>
            <a:ext cx="2298137" cy="6858000"/>
          </a:xfrm>
          <a:prstGeom prst="rect">
            <a:avLst/>
          </a:prstGeom>
          <a:solidFill>
            <a:srgbClr val="4C9E73"/>
          </a:solidFill>
        </p:spPr>
      </p:sp>
      <p:sp>
        <p:nvSpPr>
          <p:cNvPr id="8" name="AutoShape 8">
            <a:extLst>
              <a:ext uri="{FF2B5EF4-FFF2-40B4-BE49-F238E27FC236}">
                <a16:creationId xmlns:a16="http://schemas.microsoft.com/office/drawing/2014/main" id="{A05521C3-F65C-8BFA-2DCB-F0A11BE72680}"/>
              </a:ext>
            </a:extLst>
          </p:cNvPr>
          <p:cNvSpPr/>
          <p:nvPr/>
        </p:nvSpPr>
        <p:spPr>
          <a:xfrm>
            <a:off x="1226684" y="685800"/>
            <a:ext cx="14817" cy="5486400"/>
          </a:xfrm>
          <a:prstGeom prst="rect">
            <a:avLst/>
          </a:prstGeom>
          <a:solidFill>
            <a:srgbClr val="C0DBD0"/>
          </a:solidFill>
        </p:spPr>
      </p:sp>
      <p:pic>
        <p:nvPicPr>
          <p:cNvPr id="5" name="Picture 4">
            <a:extLst>
              <a:ext uri="{FF2B5EF4-FFF2-40B4-BE49-F238E27FC236}">
                <a16:creationId xmlns:a16="http://schemas.microsoft.com/office/drawing/2014/main" id="{1B8D333D-B42D-9175-6774-061C6B2DF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185" y="125858"/>
            <a:ext cx="9439564" cy="6606283"/>
          </a:xfrm>
          <a:prstGeom prst="rect">
            <a:avLst/>
          </a:prstGeom>
        </p:spPr>
      </p:pic>
    </p:spTree>
    <p:extLst>
      <p:ext uri="{BB962C8B-B14F-4D97-AF65-F5344CB8AC3E}">
        <p14:creationId xmlns:p14="http://schemas.microsoft.com/office/powerpoint/2010/main" val="978833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0BFE4-AD9B-ED24-7248-A0A052D58A2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C2DCB00-6A62-4C60-2B93-2C81DBEC8CB2}"/>
              </a:ext>
            </a:extLst>
          </p:cNvPr>
          <p:cNvSpPr txBox="1"/>
          <p:nvPr/>
        </p:nvSpPr>
        <p:spPr>
          <a:xfrm>
            <a:off x="5855481" y="987851"/>
            <a:ext cx="5650719" cy="201681"/>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sp>
        <p:nvSpPr>
          <p:cNvPr id="6" name="AutoShape 6">
            <a:extLst>
              <a:ext uri="{FF2B5EF4-FFF2-40B4-BE49-F238E27FC236}">
                <a16:creationId xmlns:a16="http://schemas.microsoft.com/office/drawing/2014/main" id="{57C61DB5-3513-88FB-942C-8638FF05F9C8}"/>
              </a:ext>
            </a:extLst>
          </p:cNvPr>
          <p:cNvSpPr/>
          <p:nvPr/>
        </p:nvSpPr>
        <p:spPr>
          <a:xfrm>
            <a:off x="1" y="0"/>
            <a:ext cx="2298137" cy="6858000"/>
          </a:xfrm>
          <a:prstGeom prst="rect">
            <a:avLst/>
          </a:prstGeom>
          <a:solidFill>
            <a:srgbClr val="46327E"/>
          </a:solidFill>
        </p:spPr>
      </p:sp>
      <p:sp>
        <p:nvSpPr>
          <p:cNvPr id="8" name="AutoShape 8">
            <a:extLst>
              <a:ext uri="{FF2B5EF4-FFF2-40B4-BE49-F238E27FC236}">
                <a16:creationId xmlns:a16="http://schemas.microsoft.com/office/drawing/2014/main" id="{76DB1E83-3297-1D18-EF5D-19E5961375A1}"/>
              </a:ext>
            </a:extLst>
          </p:cNvPr>
          <p:cNvSpPr/>
          <p:nvPr/>
        </p:nvSpPr>
        <p:spPr>
          <a:xfrm>
            <a:off x="1226684" y="685800"/>
            <a:ext cx="14817" cy="5486400"/>
          </a:xfrm>
          <a:prstGeom prst="rect">
            <a:avLst/>
          </a:prstGeom>
          <a:solidFill>
            <a:srgbClr val="C0DBD0"/>
          </a:solidFill>
        </p:spPr>
      </p:sp>
      <p:pic>
        <p:nvPicPr>
          <p:cNvPr id="3" name="Picture 2">
            <a:extLst>
              <a:ext uri="{FF2B5EF4-FFF2-40B4-BE49-F238E27FC236}">
                <a16:creationId xmlns:a16="http://schemas.microsoft.com/office/drawing/2014/main" id="{F0D3B797-2DE7-32C5-E7E3-7C2AAF19E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539" y="171658"/>
            <a:ext cx="9370032" cy="6496269"/>
          </a:xfrm>
          <a:prstGeom prst="rect">
            <a:avLst/>
          </a:prstGeom>
        </p:spPr>
      </p:pic>
    </p:spTree>
    <p:extLst>
      <p:ext uri="{BB962C8B-B14F-4D97-AF65-F5344CB8AC3E}">
        <p14:creationId xmlns:p14="http://schemas.microsoft.com/office/powerpoint/2010/main" val="270260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BEA41-B4A4-C6B1-0C99-3407FC69863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AA7917B6-DF8B-2435-C310-EF5AAD7D83D9}"/>
              </a:ext>
            </a:extLst>
          </p:cNvPr>
          <p:cNvSpPr txBox="1"/>
          <p:nvPr/>
        </p:nvSpPr>
        <p:spPr>
          <a:xfrm>
            <a:off x="5855481" y="987851"/>
            <a:ext cx="5650719" cy="201681"/>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sp>
        <p:nvSpPr>
          <p:cNvPr id="6" name="AutoShape 6">
            <a:extLst>
              <a:ext uri="{FF2B5EF4-FFF2-40B4-BE49-F238E27FC236}">
                <a16:creationId xmlns:a16="http://schemas.microsoft.com/office/drawing/2014/main" id="{F9204FEF-2B27-2B04-E4A8-193DC305EC58}"/>
              </a:ext>
            </a:extLst>
          </p:cNvPr>
          <p:cNvSpPr/>
          <p:nvPr/>
        </p:nvSpPr>
        <p:spPr>
          <a:xfrm>
            <a:off x="1" y="0"/>
            <a:ext cx="2298137" cy="6858000"/>
          </a:xfrm>
          <a:prstGeom prst="rect">
            <a:avLst/>
          </a:prstGeom>
          <a:solidFill>
            <a:srgbClr val="1FA187"/>
          </a:solidFill>
        </p:spPr>
      </p:sp>
      <p:sp>
        <p:nvSpPr>
          <p:cNvPr id="8" name="AutoShape 8">
            <a:extLst>
              <a:ext uri="{FF2B5EF4-FFF2-40B4-BE49-F238E27FC236}">
                <a16:creationId xmlns:a16="http://schemas.microsoft.com/office/drawing/2014/main" id="{66E20152-323B-99ED-3089-0B668921252F}"/>
              </a:ext>
            </a:extLst>
          </p:cNvPr>
          <p:cNvSpPr/>
          <p:nvPr/>
        </p:nvSpPr>
        <p:spPr>
          <a:xfrm>
            <a:off x="1226684" y="685800"/>
            <a:ext cx="14817" cy="5486400"/>
          </a:xfrm>
          <a:prstGeom prst="rect">
            <a:avLst/>
          </a:prstGeom>
          <a:solidFill>
            <a:srgbClr val="C0DBD0"/>
          </a:solidFill>
        </p:spPr>
      </p:sp>
      <p:pic>
        <p:nvPicPr>
          <p:cNvPr id="3" name="Picture 2">
            <a:extLst>
              <a:ext uri="{FF2B5EF4-FFF2-40B4-BE49-F238E27FC236}">
                <a16:creationId xmlns:a16="http://schemas.microsoft.com/office/drawing/2014/main" id="{F15C1318-75E3-43DF-71F0-FC0583B5A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184" y="184935"/>
            <a:ext cx="9532031" cy="6482993"/>
          </a:xfrm>
          <a:prstGeom prst="rect">
            <a:avLst/>
          </a:prstGeom>
        </p:spPr>
      </p:pic>
    </p:spTree>
    <p:extLst>
      <p:ext uri="{BB962C8B-B14F-4D97-AF65-F5344CB8AC3E}">
        <p14:creationId xmlns:p14="http://schemas.microsoft.com/office/powerpoint/2010/main" val="4030915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62000"/>
          </a:schemeClr>
        </a:solidFill>
        <a:effectLst/>
      </p:bgPr>
    </p:bg>
    <p:spTree>
      <p:nvGrpSpPr>
        <p:cNvPr id="1" name="">
          <a:extLst>
            <a:ext uri="{FF2B5EF4-FFF2-40B4-BE49-F238E27FC236}">
              <a16:creationId xmlns:a16="http://schemas.microsoft.com/office/drawing/2014/main" id="{6BBE2B83-235C-4243-6E1D-B5CD7307129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791373E4-3586-32EF-D66D-8E7DFA41302E}"/>
              </a:ext>
            </a:extLst>
          </p:cNvPr>
          <p:cNvSpPr txBox="1"/>
          <p:nvPr/>
        </p:nvSpPr>
        <p:spPr>
          <a:xfrm>
            <a:off x="5855481" y="987851"/>
            <a:ext cx="5650719" cy="201681"/>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sp>
        <p:nvSpPr>
          <p:cNvPr id="6" name="AutoShape 6">
            <a:extLst>
              <a:ext uri="{FF2B5EF4-FFF2-40B4-BE49-F238E27FC236}">
                <a16:creationId xmlns:a16="http://schemas.microsoft.com/office/drawing/2014/main" id="{96724369-369C-DBAC-FBF6-B67EB46A6010}"/>
              </a:ext>
            </a:extLst>
          </p:cNvPr>
          <p:cNvSpPr/>
          <p:nvPr/>
        </p:nvSpPr>
        <p:spPr>
          <a:xfrm>
            <a:off x="1" y="0"/>
            <a:ext cx="2298137" cy="6858000"/>
          </a:xfrm>
          <a:prstGeom prst="rect">
            <a:avLst/>
          </a:prstGeom>
          <a:gradFill>
            <a:gsLst>
              <a:gs pos="46000">
                <a:srgbClr val="90EE90"/>
              </a:gs>
              <a:gs pos="70000">
                <a:srgbClr val="FA8072"/>
              </a:gs>
              <a:gs pos="79000">
                <a:schemeClr val="accent1">
                  <a:lumMod val="45000"/>
                  <a:lumOff val="55000"/>
                </a:schemeClr>
              </a:gs>
              <a:gs pos="94000">
                <a:srgbClr val="87CEEB"/>
              </a:gs>
            </a:gsLst>
            <a:lin ang="5400000" scaled="1"/>
          </a:gradFill>
        </p:spPr>
      </p:sp>
      <p:sp>
        <p:nvSpPr>
          <p:cNvPr id="8" name="AutoShape 8">
            <a:extLst>
              <a:ext uri="{FF2B5EF4-FFF2-40B4-BE49-F238E27FC236}">
                <a16:creationId xmlns:a16="http://schemas.microsoft.com/office/drawing/2014/main" id="{B8BD676A-BED0-BA09-D2DB-A268E028CCEC}"/>
              </a:ext>
            </a:extLst>
          </p:cNvPr>
          <p:cNvSpPr/>
          <p:nvPr/>
        </p:nvSpPr>
        <p:spPr>
          <a:xfrm>
            <a:off x="1226684" y="685800"/>
            <a:ext cx="14817" cy="5486400"/>
          </a:xfrm>
          <a:prstGeom prst="rect">
            <a:avLst/>
          </a:prstGeom>
          <a:solidFill>
            <a:srgbClr val="C0DBD0"/>
          </a:solidFill>
        </p:spPr>
      </p:sp>
      <p:pic>
        <p:nvPicPr>
          <p:cNvPr id="3" name="Picture 2">
            <a:extLst>
              <a:ext uri="{FF2B5EF4-FFF2-40B4-BE49-F238E27FC236}">
                <a16:creationId xmlns:a16="http://schemas.microsoft.com/office/drawing/2014/main" id="{7A17F075-CC4A-DEF0-AFC7-C2DF59A80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604" y="143838"/>
            <a:ext cx="9626886" cy="6679161"/>
          </a:xfrm>
          <a:prstGeom prst="rect">
            <a:avLst/>
          </a:prstGeom>
        </p:spPr>
      </p:pic>
    </p:spTree>
    <p:extLst>
      <p:ext uri="{BB962C8B-B14F-4D97-AF65-F5344CB8AC3E}">
        <p14:creationId xmlns:p14="http://schemas.microsoft.com/office/powerpoint/2010/main" val="750972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995CD-42EA-3161-9997-22DFEA17A275}"/>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5A73D141-C779-4811-1F3A-5AB1FF4E6808}"/>
              </a:ext>
            </a:extLst>
          </p:cNvPr>
          <p:cNvSpPr txBox="1"/>
          <p:nvPr/>
        </p:nvSpPr>
        <p:spPr>
          <a:xfrm>
            <a:off x="5855481" y="987851"/>
            <a:ext cx="5650719" cy="201681"/>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sp>
        <p:nvSpPr>
          <p:cNvPr id="6" name="AutoShape 6">
            <a:extLst>
              <a:ext uri="{FF2B5EF4-FFF2-40B4-BE49-F238E27FC236}">
                <a16:creationId xmlns:a16="http://schemas.microsoft.com/office/drawing/2014/main" id="{22C626B5-F363-16A7-E307-081D8A123FCD}"/>
              </a:ext>
            </a:extLst>
          </p:cNvPr>
          <p:cNvSpPr/>
          <p:nvPr/>
        </p:nvSpPr>
        <p:spPr>
          <a:xfrm>
            <a:off x="1" y="0"/>
            <a:ext cx="2298137" cy="6858000"/>
          </a:xfrm>
          <a:prstGeom prst="rect">
            <a:avLst/>
          </a:prstGeom>
          <a:solidFill>
            <a:srgbClr val="95A3C3"/>
          </a:solidFill>
        </p:spPr>
      </p:sp>
      <p:sp>
        <p:nvSpPr>
          <p:cNvPr id="8" name="AutoShape 8">
            <a:extLst>
              <a:ext uri="{FF2B5EF4-FFF2-40B4-BE49-F238E27FC236}">
                <a16:creationId xmlns:a16="http://schemas.microsoft.com/office/drawing/2014/main" id="{600C0E00-54DB-7B1F-F203-4EACC248F958}"/>
              </a:ext>
            </a:extLst>
          </p:cNvPr>
          <p:cNvSpPr/>
          <p:nvPr/>
        </p:nvSpPr>
        <p:spPr>
          <a:xfrm>
            <a:off x="1226684" y="685800"/>
            <a:ext cx="14817" cy="5486400"/>
          </a:xfrm>
          <a:prstGeom prst="rect">
            <a:avLst/>
          </a:prstGeom>
          <a:solidFill>
            <a:srgbClr val="C0DBD0"/>
          </a:solidFill>
        </p:spPr>
      </p:sp>
      <p:pic>
        <p:nvPicPr>
          <p:cNvPr id="5" name="Picture 4">
            <a:extLst>
              <a:ext uri="{FF2B5EF4-FFF2-40B4-BE49-F238E27FC236}">
                <a16:creationId xmlns:a16="http://schemas.microsoft.com/office/drawing/2014/main" id="{F0BA1302-830A-05B3-1AFB-5B4DEB0B6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757" y="195208"/>
            <a:ext cx="9693926" cy="6462445"/>
          </a:xfrm>
          <a:prstGeom prst="rect">
            <a:avLst/>
          </a:prstGeom>
        </p:spPr>
      </p:pic>
    </p:spTree>
    <p:extLst>
      <p:ext uri="{BB962C8B-B14F-4D97-AF65-F5344CB8AC3E}">
        <p14:creationId xmlns:p14="http://schemas.microsoft.com/office/powerpoint/2010/main" val="431832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BFB1A-4D27-82AA-AB47-60787CC1C6C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C61C661-9BC5-1CB2-8C18-C77D372CCCF0}"/>
              </a:ext>
            </a:extLst>
          </p:cNvPr>
          <p:cNvSpPr/>
          <p:nvPr/>
        </p:nvSpPr>
        <p:spPr>
          <a:xfrm>
            <a:off x="795169" y="685800"/>
            <a:ext cx="14817" cy="5486400"/>
          </a:xfrm>
          <a:prstGeom prst="rect">
            <a:avLst/>
          </a:prstGeom>
          <a:solidFill>
            <a:srgbClr val="121715"/>
          </a:solidFill>
        </p:spPr>
      </p:sp>
      <p:grpSp>
        <p:nvGrpSpPr>
          <p:cNvPr id="3" name="Group 3">
            <a:extLst>
              <a:ext uri="{FF2B5EF4-FFF2-40B4-BE49-F238E27FC236}">
                <a16:creationId xmlns:a16="http://schemas.microsoft.com/office/drawing/2014/main" id="{99C4F552-9E5C-B2A9-3BB0-3B6124FCBABD}"/>
              </a:ext>
            </a:extLst>
          </p:cNvPr>
          <p:cNvGrpSpPr/>
          <p:nvPr/>
        </p:nvGrpSpPr>
        <p:grpSpPr>
          <a:xfrm>
            <a:off x="7601985" y="685800"/>
            <a:ext cx="3904215" cy="5486400"/>
            <a:chOff x="0" y="0"/>
            <a:chExt cx="11451475" cy="16092192"/>
          </a:xfrm>
        </p:grpSpPr>
        <p:sp>
          <p:nvSpPr>
            <p:cNvPr id="4" name="Freeform 4">
              <a:extLst>
                <a:ext uri="{FF2B5EF4-FFF2-40B4-BE49-F238E27FC236}">
                  <a16:creationId xmlns:a16="http://schemas.microsoft.com/office/drawing/2014/main" id="{56E2376D-EDB5-F67B-2E5A-BA4EEA5E4226}"/>
                </a:ext>
              </a:extLst>
            </p:cNvPr>
            <p:cNvSpPr/>
            <p:nvPr/>
          </p:nvSpPr>
          <p:spPr>
            <a:xfrm>
              <a:off x="0" y="0"/>
              <a:ext cx="11451475" cy="16092193"/>
            </a:xfrm>
            <a:custGeom>
              <a:avLst/>
              <a:gdLst/>
              <a:ahLst/>
              <a:cxnLst/>
              <a:rect l="l" t="t" r="r" b="b"/>
              <a:pathLst>
                <a:path w="11451475" h="16092193">
                  <a:moveTo>
                    <a:pt x="6883242" y="0"/>
                  </a:moveTo>
                  <a:lnTo>
                    <a:pt x="11451475" y="0"/>
                  </a:lnTo>
                  <a:lnTo>
                    <a:pt x="11451475" y="16092193"/>
                  </a:lnTo>
                  <a:lnTo>
                    <a:pt x="0" y="16092193"/>
                  </a:lnTo>
                  <a:lnTo>
                    <a:pt x="0" y="8060720"/>
                  </a:lnTo>
                  <a:cubicBezTo>
                    <a:pt x="0" y="3608543"/>
                    <a:pt x="3081421" y="0"/>
                    <a:pt x="6883242" y="0"/>
                  </a:cubicBezTo>
                  <a:close/>
                </a:path>
              </a:pathLst>
            </a:custGeom>
            <a:blipFill>
              <a:blip r:embed="rId2"/>
              <a:stretch>
                <a:fillRect l="-62420" r="-62420"/>
              </a:stretch>
            </a:blipFill>
          </p:spPr>
        </p:sp>
      </p:grpSp>
      <p:sp>
        <p:nvSpPr>
          <p:cNvPr id="5" name="TextBox 5">
            <a:extLst>
              <a:ext uri="{FF2B5EF4-FFF2-40B4-BE49-F238E27FC236}">
                <a16:creationId xmlns:a16="http://schemas.microsoft.com/office/drawing/2014/main" id="{36298AB3-78DB-1685-8930-639A9B4E7B97}"/>
              </a:ext>
            </a:extLst>
          </p:cNvPr>
          <p:cNvSpPr txBox="1"/>
          <p:nvPr/>
        </p:nvSpPr>
        <p:spPr>
          <a:xfrm>
            <a:off x="1657996" y="1224106"/>
            <a:ext cx="6220861" cy="566502"/>
          </a:xfrm>
          <a:prstGeom prst="rect">
            <a:avLst/>
          </a:prstGeom>
        </p:spPr>
        <p:txBody>
          <a:bodyPr wrap="square" lIns="0" tIns="0" rIns="0" bIns="0" rtlCol="0" anchor="t">
            <a:spAutoFit/>
          </a:bodyPr>
          <a:lstStyle/>
          <a:p>
            <a:pPr marL="0" marR="0" algn="ctr">
              <a:lnSpc>
                <a:spcPct val="107000"/>
              </a:lnSpc>
              <a:spcAft>
                <a:spcPts val="800"/>
              </a:spcAft>
            </a:pP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Model Development</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BEC9ABF-186E-8AE8-82DA-102B18346CC1}"/>
              </a:ext>
            </a:extLst>
          </p:cNvPr>
          <p:cNvSpPr txBox="1"/>
          <p:nvPr/>
        </p:nvSpPr>
        <p:spPr>
          <a:xfrm>
            <a:off x="949766" y="2193404"/>
            <a:ext cx="6539204" cy="3108864"/>
          </a:xfrm>
          <a:prstGeom prst="rect">
            <a:avLst/>
          </a:prstGeom>
        </p:spPr>
        <p:txBody>
          <a:bodyPr wrap="square" lIns="0" tIns="0" rIns="0" bIns="0" rtlCol="0" anchor="t">
            <a:spAutoFit/>
          </a:bodyPr>
          <a:lstStyle/>
          <a:p>
            <a:pPr marL="0" marR="0" algn="ctr">
              <a:lnSpc>
                <a:spcPct val="107000"/>
              </a:lnSpc>
              <a:spcAft>
                <a:spcPts val="800"/>
              </a:spcAft>
            </a:pPr>
            <a:r>
              <a:rPr lang="en-US" sz="2000" kern="100" dirty="0">
                <a:effectLst/>
                <a:ea typeface="Calibri" panose="020F0502020204030204" pitchFamily="34" charset="0"/>
                <a:cs typeface="Times New Roman" panose="02020603050405020304" pitchFamily="18" charset="0"/>
              </a:rPr>
              <a:t> </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Time-Series Modeling (Random Forest Regressor)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Goal</a:t>
            </a:r>
            <a:r>
              <a:rPr lang="en-US" kern="100" dirty="0">
                <a:effectLst/>
                <a:latin typeface="Calibri" panose="020F0502020204030204" pitchFamily="34" charset="0"/>
                <a:ea typeface="Calibri" panose="020F0502020204030204" pitchFamily="34" charset="0"/>
                <a:cs typeface="Times New Roman" panose="02020603050405020304" pitchFamily="18" charset="0"/>
              </a:rPr>
              <a:t>: Forecast the number of new COVID-19 cases.</a:t>
            </a:r>
          </a:p>
          <a:p>
            <a:pPr marL="342900" marR="0" lvl="0" indent="-342900">
              <a:lnSpc>
                <a:spcPct val="107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Metrics</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Mean Absolute Error (MAE): 138.39.</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Mean Squared Error (MSE): 92,052.65.</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Root Mean Squared Error (RMSE): 303.40.</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R-squared (R²): 0.663 (66.3% of variability explained</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endParaRPr lang="en-US" sz="18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134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12871" y="2289257"/>
            <a:ext cx="5748137" cy="852606"/>
          </a:xfrm>
          <a:prstGeom prst="rect">
            <a:avLst/>
          </a:prstGeom>
        </p:spPr>
        <p:txBody>
          <a:bodyPr lIns="0" tIns="0" rIns="0" bIns="0" rtlCol="0" anchor="t">
            <a:spAutoFit/>
          </a:bodyPr>
          <a:lstStyle/>
          <a:p>
            <a:pPr>
              <a:lnSpc>
                <a:spcPts val="1680"/>
              </a:lnSpc>
              <a:spcBef>
                <a:spcPct val="0"/>
              </a:spcBef>
            </a:pPr>
            <a:r>
              <a:rPr lang="en-US" sz="2000" b="1"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Objective: </a:t>
            </a:r>
            <a:r>
              <a:rPr lang="en-US" kern="100" dirty="0">
                <a:effectLst/>
                <a:latin typeface="Calibri" panose="020F0502020204030204" pitchFamily="34" charset="0"/>
                <a:ea typeface="Calibri" panose="020F0502020204030204" pitchFamily="34" charset="0"/>
                <a:cs typeface="Times New Roman" panose="02020603050405020304" pitchFamily="18" charset="0"/>
              </a:rPr>
              <a:t>Develop predictive models to forecast COVID-19 cases and aid in policy decisions, outbreak anticipation, and resource allocation.</a:t>
            </a:r>
          </a:p>
          <a:p>
            <a:pPr>
              <a:lnSpc>
                <a:spcPts val="1680"/>
              </a:lnSpc>
              <a:spcBef>
                <a:spcPct val="0"/>
              </a:spcBef>
            </a:pPr>
            <a:endParaRPr lang="en-US" sz="1200" b="1" dirty="0">
              <a:solidFill>
                <a:srgbClr val="7D5DAB"/>
              </a:solidFill>
              <a:latin typeface="Neue Einstellung Medium"/>
              <a:ea typeface="Neue Einstellung Medium"/>
              <a:cs typeface="Neue Einstellung Medium"/>
              <a:sym typeface="Neue Einstellung Medium"/>
            </a:endParaRPr>
          </a:p>
        </p:txBody>
      </p:sp>
      <p:sp>
        <p:nvSpPr>
          <p:cNvPr id="3" name="TextBox 3"/>
          <p:cNvSpPr txBox="1"/>
          <p:nvPr/>
        </p:nvSpPr>
        <p:spPr>
          <a:xfrm>
            <a:off x="5366620" y="940066"/>
            <a:ext cx="5748137" cy="701667"/>
          </a:xfrm>
          <a:prstGeom prst="rect">
            <a:avLst/>
          </a:prstGeom>
        </p:spPr>
        <p:txBody>
          <a:bodyPr lIns="0" tIns="0" rIns="0" bIns="0" rtlCol="0" anchor="t">
            <a:spAutoFit/>
          </a:bodyPr>
          <a:lstStyle/>
          <a:p>
            <a:pPr algn="ctr">
              <a:lnSpc>
                <a:spcPts val="5973"/>
              </a:lnSpc>
            </a:pPr>
            <a:r>
              <a:rPr lang="en-US" sz="4266" b="1" dirty="0">
                <a:solidFill>
                  <a:srgbClr val="7D5DAB"/>
                </a:solidFill>
                <a:latin typeface="Neue Einstellung Bold"/>
                <a:ea typeface="Neue Einstellung Bold"/>
                <a:cs typeface="Neue Einstellung Bold"/>
                <a:sym typeface="Neue Einstellung Bold"/>
              </a:rPr>
              <a:t>Introduction</a:t>
            </a:r>
          </a:p>
        </p:txBody>
      </p:sp>
      <p:sp>
        <p:nvSpPr>
          <p:cNvPr id="5" name="Freeform 5"/>
          <p:cNvSpPr/>
          <p:nvPr/>
        </p:nvSpPr>
        <p:spPr>
          <a:xfrm>
            <a:off x="1077243" y="1092424"/>
            <a:ext cx="3430101" cy="4825511"/>
          </a:xfrm>
          <a:custGeom>
            <a:avLst/>
            <a:gdLst/>
            <a:ahLst/>
            <a:cxnLst/>
            <a:rect l="l" t="t" r="r" b="b"/>
            <a:pathLst>
              <a:path w="4844089" h="7466803">
                <a:moveTo>
                  <a:pt x="0" y="0"/>
                </a:moveTo>
                <a:lnTo>
                  <a:pt x="4844089" y="0"/>
                </a:lnTo>
                <a:lnTo>
                  <a:pt x="4844089" y="7466804"/>
                </a:lnTo>
                <a:lnTo>
                  <a:pt x="0" y="7466804"/>
                </a:lnTo>
                <a:lnTo>
                  <a:pt x="0" y="0"/>
                </a:lnTo>
                <a:close/>
              </a:path>
            </a:pathLst>
          </a:custGeom>
          <a:blipFill>
            <a:blip r:embed="rId2"/>
            <a:stretch>
              <a:fillRect/>
            </a:stretch>
          </a:blipFill>
        </p:spPr>
      </p:sp>
      <p:sp>
        <p:nvSpPr>
          <p:cNvPr id="6" name="TextBox 2">
            <a:extLst>
              <a:ext uri="{FF2B5EF4-FFF2-40B4-BE49-F238E27FC236}">
                <a16:creationId xmlns:a16="http://schemas.microsoft.com/office/drawing/2014/main" id="{42F72EB1-41E6-F417-B389-EE171C2D3796}"/>
              </a:ext>
            </a:extLst>
          </p:cNvPr>
          <p:cNvSpPr txBox="1"/>
          <p:nvPr/>
        </p:nvSpPr>
        <p:spPr>
          <a:xfrm>
            <a:off x="5212872" y="3260744"/>
            <a:ext cx="6415384" cy="2003177"/>
          </a:xfrm>
          <a:prstGeom prst="rect">
            <a:avLst/>
          </a:prstGeom>
        </p:spPr>
        <p:txBody>
          <a:bodyPr wrap="square" lIns="0" tIns="0" rIns="0" bIns="0" rtlCol="0" anchor="t">
            <a:spAutoFit/>
          </a:bodyPr>
          <a:lstStyle/>
          <a:p>
            <a:pPr marR="0" lvl="0">
              <a:lnSpc>
                <a:spcPct val="107000"/>
              </a:lnSpc>
              <a:spcAft>
                <a:spcPts val="800"/>
              </a:spcAft>
              <a:buSzPts val="1000"/>
              <a:tabLst>
                <a:tab pos="457200" algn="l"/>
              </a:tabLst>
            </a:pPr>
            <a:r>
              <a:rPr lang="en-US" sz="2000" b="1"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Approach</a:t>
            </a:r>
            <a:r>
              <a:rPr lang="en-US" sz="2000"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Wingdings" panose="05000000000000000000" pitchFamily="2" charset="2"/>
              <a:buChar char="v"/>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Data sourced from Kaggle, </a:t>
            </a:r>
            <a:r>
              <a:rPr lang="en-US" kern="100" dirty="0">
                <a:latin typeface="Calibri" panose="020F0502020204030204" pitchFamily="34" charset="0"/>
                <a:ea typeface="Calibri" panose="020F0502020204030204" pitchFamily="34" charset="0"/>
                <a:cs typeface="Times New Roman" panose="02020603050405020304" pitchFamily="18" charset="0"/>
              </a:rPr>
              <a:t>performed</a:t>
            </a:r>
            <a:r>
              <a:rPr lang="en-US" kern="100" dirty="0">
                <a:effectLst/>
                <a:latin typeface="Calibri" panose="020F0502020204030204" pitchFamily="34" charset="0"/>
                <a:ea typeface="Calibri" panose="020F0502020204030204" pitchFamily="34" charset="0"/>
                <a:cs typeface="Times New Roman" panose="02020603050405020304" pitchFamily="18" charset="0"/>
              </a:rPr>
              <a:t> extensive feature engineering and exploratory data analysis (EDA).</a:t>
            </a:r>
          </a:p>
          <a:p>
            <a:pPr marL="742950" marR="0" lvl="1" indent="-285750">
              <a:lnSpc>
                <a:spcPct val="107000"/>
              </a:lnSpc>
              <a:spcAft>
                <a:spcPts val="800"/>
              </a:spcAft>
              <a:buSzPts val="1000"/>
              <a:buFont typeface="Wingdings" panose="05000000000000000000" pitchFamily="2" charset="2"/>
              <a:buChar char="v"/>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Two models used: Time-Series Modeling (Random Forest Regressor) and Classification Modeling (Random Forest Classifier).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0B929-BE25-00E6-A466-DAC0A8413EFF}"/>
            </a:ext>
          </a:extLst>
        </p:cNvPr>
        <p:cNvGrpSpPr/>
        <p:nvPr/>
      </p:nvGrpSpPr>
      <p:grpSpPr>
        <a:xfrm>
          <a:off x="0" y="0"/>
          <a:ext cx="0" cy="0"/>
          <a:chOff x="0" y="0"/>
          <a:chExt cx="0" cy="0"/>
        </a:xfrm>
      </p:grpSpPr>
      <p:sp>
        <p:nvSpPr>
          <p:cNvPr id="6" name="AutoShape 6">
            <a:extLst>
              <a:ext uri="{FF2B5EF4-FFF2-40B4-BE49-F238E27FC236}">
                <a16:creationId xmlns:a16="http://schemas.microsoft.com/office/drawing/2014/main" id="{F94A0E5B-6BFB-E6CC-B1FE-0D8A0D95241A}"/>
              </a:ext>
            </a:extLst>
          </p:cNvPr>
          <p:cNvSpPr/>
          <p:nvPr/>
        </p:nvSpPr>
        <p:spPr>
          <a:xfrm>
            <a:off x="1" y="0"/>
            <a:ext cx="2298137" cy="6858000"/>
          </a:xfrm>
          <a:prstGeom prst="rect">
            <a:avLst/>
          </a:prstGeom>
          <a:solidFill>
            <a:srgbClr val="7D5DAB"/>
          </a:solidFill>
        </p:spPr>
      </p:sp>
      <p:sp>
        <p:nvSpPr>
          <p:cNvPr id="8" name="AutoShape 8">
            <a:extLst>
              <a:ext uri="{FF2B5EF4-FFF2-40B4-BE49-F238E27FC236}">
                <a16:creationId xmlns:a16="http://schemas.microsoft.com/office/drawing/2014/main" id="{8291763B-21F2-7EE2-5A07-E21A63E7E9DB}"/>
              </a:ext>
            </a:extLst>
          </p:cNvPr>
          <p:cNvSpPr/>
          <p:nvPr/>
        </p:nvSpPr>
        <p:spPr>
          <a:xfrm>
            <a:off x="1226684" y="685800"/>
            <a:ext cx="14817" cy="5486400"/>
          </a:xfrm>
          <a:prstGeom prst="rect">
            <a:avLst/>
          </a:prstGeom>
          <a:solidFill>
            <a:srgbClr val="C0DBD0"/>
          </a:solidFill>
        </p:spPr>
      </p:sp>
      <p:pic>
        <p:nvPicPr>
          <p:cNvPr id="10" name="Picture 9">
            <a:extLst>
              <a:ext uri="{FF2B5EF4-FFF2-40B4-BE49-F238E27FC236}">
                <a16:creationId xmlns:a16="http://schemas.microsoft.com/office/drawing/2014/main" id="{98998652-8482-E186-B533-945E0166F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696" y="1501576"/>
            <a:ext cx="8015008" cy="5166662"/>
          </a:xfrm>
          <a:prstGeom prst="rect">
            <a:avLst/>
          </a:prstGeom>
        </p:spPr>
      </p:pic>
      <p:sp>
        <p:nvSpPr>
          <p:cNvPr id="2" name="TextBox 8">
            <a:extLst>
              <a:ext uri="{FF2B5EF4-FFF2-40B4-BE49-F238E27FC236}">
                <a16:creationId xmlns:a16="http://schemas.microsoft.com/office/drawing/2014/main" id="{1E6DA332-6583-DFEA-2EFB-EB39A9F2662C}"/>
              </a:ext>
            </a:extLst>
          </p:cNvPr>
          <p:cNvSpPr txBox="1"/>
          <p:nvPr/>
        </p:nvSpPr>
        <p:spPr>
          <a:xfrm>
            <a:off x="3050696" y="189762"/>
            <a:ext cx="8779859" cy="1259191"/>
          </a:xfrm>
          <a:prstGeom prst="rect">
            <a:avLst/>
          </a:prstGeom>
        </p:spPr>
        <p:txBody>
          <a:bodyPr wrap="square" lIns="0" tIns="0" rIns="0" bIns="0" rtlCol="0" anchor="t">
            <a:spAutoFit/>
          </a:bodyPr>
          <a:lstStyle/>
          <a:p>
            <a:pPr algn="ctr">
              <a:lnSpc>
                <a:spcPts val="1960"/>
              </a:lnSpc>
            </a:pPr>
            <a:r>
              <a:rPr lang="en-US" sz="1400" b="1" spc="70" dirty="0">
                <a:solidFill>
                  <a:srgbClr val="567D8D"/>
                </a:solidFill>
                <a:latin typeface="Code Pro Bold"/>
                <a:ea typeface="Code Pro Bold"/>
                <a:cs typeface="Code Pro Bold"/>
                <a:sym typeface="Code Pro Bold"/>
              </a:rPr>
              <a:t>Actual vs Predicted Plot: </a:t>
            </a:r>
            <a:r>
              <a:rPr lang="en-US" sz="1400" spc="70" dirty="0">
                <a:solidFill>
                  <a:srgbClr val="7D5DAB"/>
                </a:solidFill>
                <a:latin typeface="Code Pro Bold"/>
                <a:ea typeface="Code Pro Bold"/>
                <a:cs typeface="Code Pro Bold"/>
                <a:sym typeface="Code Pro Bold"/>
              </a:rPr>
              <a:t>This scatter plot (shown in the image below) illustrates the relationship between the actual and predicted values. Each point represents a prediction, with the actual value on the x-axis and the predicted value on the y-axis. The red dashed line represents the ideal case where predicted values perfectly match the actual values. Deviations from this line indicate prediction errors, with larger deviations observed in the higher range.</a:t>
            </a:r>
          </a:p>
        </p:txBody>
      </p:sp>
    </p:spTree>
    <p:extLst>
      <p:ext uri="{BB962C8B-B14F-4D97-AF65-F5344CB8AC3E}">
        <p14:creationId xmlns:p14="http://schemas.microsoft.com/office/powerpoint/2010/main" val="1290839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6C251-96A9-2CFC-CB2A-870EE1CC4FC7}"/>
            </a:ext>
          </a:extLst>
        </p:cNvPr>
        <p:cNvGrpSpPr/>
        <p:nvPr/>
      </p:nvGrpSpPr>
      <p:grpSpPr>
        <a:xfrm>
          <a:off x="0" y="0"/>
          <a:ext cx="0" cy="0"/>
          <a:chOff x="0" y="0"/>
          <a:chExt cx="0" cy="0"/>
        </a:xfrm>
      </p:grpSpPr>
      <p:sp>
        <p:nvSpPr>
          <p:cNvPr id="6" name="AutoShape 6">
            <a:extLst>
              <a:ext uri="{FF2B5EF4-FFF2-40B4-BE49-F238E27FC236}">
                <a16:creationId xmlns:a16="http://schemas.microsoft.com/office/drawing/2014/main" id="{3EC1310C-7CFF-615D-723B-110880DFBE1C}"/>
              </a:ext>
            </a:extLst>
          </p:cNvPr>
          <p:cNvSpPr/>
          <p:nvPr/>
        </p:nvSpPr>
        <p:spPr>
          <a:xfrm>
            <a:off x="1" y="0"/>
            <a:ext cx="2298137" cy="6858000"/>
          </a:xfrm>
          <a:prstGeom prst="rect">
            <a:avLst/>
          </a:prstGeom>
          <a:solidFill>
            <a:srgbClr val="7D5DAB"/>
          </a:solidFill>
        </p:spPr>
      </p:sp>
      <p:sp>
        <p:nvSpPr>
          <p:cNvPr id="8" name="AutoShape 8">
            <a:extLst>
              <a:ext uri="{FF2B5EF4-FFF2-40B4-BE49-F238E27FC236}">
                <a16:creationId xmlns:a16="http://schemas.microsoft.com/office/drawing/2014/main" id="{DC51632F-DCF9-E815-503B-744DE3105680}"/>
              </a:ext>
            </a:extLst>
          </p:cNvPr>
          <p:cNvSpPr/>
          <p:nvPr/>
        </p:nvSpPr>
        <p:spPr>
          <a:xfrm>
            <a:off x="1226684" y="685800"/>
            <a:ext cx="14817" cy="5486400"/>
          </a:xfrm>
          <a:prstGeom prst="rect">
            <a:avLst/>
          </a:prstGeom>
          <a:solidFill>
            <a:srgbClr val="C0DBD0"/>
          </a:solidFill>
        </p:spPr>
      </p:sp>
      <p:pic>
        <p:nvPicPr>
          <p:cNvPr id="5" name="Picture 4">
            <a:extLst>
              <a:ext uri="{FF2B5EF4-FFF2-40B4-BE49-F238E27FC236}">
                <a16:creationId xmlns:a16="http://schemas.microsoft.com/office/drawing/2014/main" id="{416EB115-B1A8-C155-9BE1-6E68DCF3B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526" y="1650878"/>
            <a:ext cx="8238279" cy="4980442"/>
          </a:xfrm>
          <a:prstGeom prst="rect">
            <a:avLst/>
          </a:prstGeom>
        </p:spPr>
      </p:pic>
      <p:sp>
        <p:nvSpPr>
          <p:cNvPr id="2" name="TextBox 8">
            <a:extLst>
              <a:ext uri="{FF2B5EF4-FFF2-40B4-BE49-F238E27FC236}">
                <a16:creationId xmlns:a16="http://schemas.microsoft.com/office/drawing/2014/main" id="{8E23171D-E06B-D0CD-83A1-BD19C4E6EE7A}"/>
              </a:ext>
            </a:extLst>
          </p:cNvPr>
          <p:cNvSpPr txBox="1"/>
          <p:nvPr/>
        </p:nvSpPr>
        <p:spPr>
          <a:xfrm>
            <a:off x="3050696" y="189762"/>
            <a:ext cx="8779859" cy="1259191"/>
          </a:xfrm>
          <a:prstGeom prst="rect">
            <a:avLst/>
          </a:prstGeom>
        </p:spPr>
        <p:txBody>
          <a:bodyPr wrap="square" lIns="0" tIns="0" rIns="0" bIns="0" rtlCol="0" anchor="t">
            <a:spAutoFit/>
          </a:bodyPr>
          <a:lstStyle/>
          <a:p>
            <a:pPr algn="ctr">
              <a:lnSpc>
                <a:spcPts val="1960"/>
              </a:lnSpc>
            </a:pPr>
            <a:r>
              <a:rPr lang="en-US" sz="1400" b="1" spc="70" dirty="0">
                <a:solidFill>
                  <a:srgbClr val="567D8D"/>
                </a:solidFill>
                <a:latin typeface="Code Pro Bold"/>
                <a:ea typeface="Code Pro Bold"/>
                <a:cs typeface="Code Pro Bold"/>
                <a:sym typeface="Code Pro Bold"/>
              </a:rPr>
              <a:t>Residual Plot: </a:t>
            </a:r>
            <a:r>
              <a:rPr lang="en-US" sz="1400" b="1" spc="70" dirty="0">
                <a:solidFill>
                  <a:srgbClr val="7D5DAB"/>
                </a:solidFill>
                <a:latin typeface="Code Pro Bold"/>
                <a:ea typeface="Code Pro Bold"/>
                <a:cs typeface="Code Pro Bold"/>
                <a:sym typeface="Code Pro Bold"/>
              </a:rPr>
              <a:t>This scatter plot below shows residuals versus predicted values. Ideally, residuals should be randomly scattered around zero. Here, most points are close to zero, but we see some outliers far from the center, suggesting that the model performs well overall but struggles with a few data points. These outliers might indicate areas for improvement or data points that differ significantly from the rest.</a:t>
            </a:r>
            <a:endParaRPr lang="en-US" sz="1400" spc="70" dirty="0">
              <a:solidFill>
                <a:srgbClr val="7D5DAB"/>
              </a:solidFill>
              <a:latin typeface="Code Pro Bold"/>
              <a:ea typeface="Code Pro Bold"/>
              <a:cs typeface="Code Pro Bold"/>
              <a:sym typeface="Code Pro Bold"/>
            </a:endParaRPr>
          </a:p>
        </p:txBody>
      </p:sp>
    </p:spTree>
    <p:extLst>
      <p:ext uri="{BB962C8B-B14F-4D97-AF65-F5344CB8AC3E}">
        <p14:creationId xmlns:p14="http://schemas.microsoft.com/office/powerpoint/2010/main" val="441175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7A85A-AAA5-9896-1E68-114DBB3D64C8}"/>
            </a:ext>
          </a:extLst>
        </p:cNvPr>
        <p:cNvGrpSpPr/>
        <p:nvPr/>
      </p:nvGrpSpPr>
      <p:grpSpPr>
        <a:xfrm>
          <a:off x="0" y="0"/>
          <a:ext cx="0" cy="0"/>
          <a:chOff x="0" y="0"/>
          <a:chExt cx="0" cy="0"/>
        </a:xfrm>
      </p:grpSpPr>
      <p:sp>
        <p:nvSpPr>
          <p:cNvPr id="6" name="AutoShape 6">
            <a:extLst>
              <a:ext uri="{FF2B5EF4-FFF2-40B4-BE49-F238E27FC236}">
                <a16:creationId xmlns:a16="http://schemas.microsoft.com/office/drawing/2014/main" id="{228068AF-7405-9965-7734-EF757A8102AF}"/>
              </a:ext>
            </a:extLst>
          </p:cNvPr>
          <p:cNvSpPr/>
          <p:nvPr/>
        </p:nvSpPr>
        <p:spPr>
          <a:xfrm>
            <a:off x="1" y="0"/>
            <a:ext cx="2298137" cy="6858000"/>
          </a:xfrm>
          <a:prstGeom prst="rect">
            <a:avLst/>
          </a:prstGeom>
          <a:solidFill>
            <a:srgbClr val="7D5DAB"/>
          </a:solidFill>
        </p:spPr>
      </p:sp>
      <p:sp>
        <p:nvSpPr>
          <p:cNvPr id="8" name="AutoShape 8">
            <a:extLst>
              <a:ext uri="{FF2B5EF4-FFF2-40B4-BE49-F238E27FC236}">
                <a16:creationId xmlns:a16="http://schemas.microsoft.com/office/drawing/2014/main" id="{9BF3BD94-AC2E-A28C-31DE-36EE59BACA13}"/>
              </a:ext>
            </a:extLst>
          </p:cNvPr>
          <p:cNvSpPr/>
          <p:nvPr/>
        </p:nvSpPr>
        <p:spPr>
          <a:xfrm>
            <a:off x="1226684" y="685800"/>
            <a:ext cx="14817" cy="5486400"/>
          </a:xfrm>
          <a:prstGeom prst="rect">
            <a:avLst/>
          </a:prstGeom>
          <a:solidFill>
            <a:srgbClr val="C0DBD0"/>
          </a:solidFill>
        </p:spPr>
      </p:sp>
      <p:pic>
        <p:nvPicPr>
          <p:cNvPr id="3" name="Picture 2">
            <a:extLst>
              <a:ext uri="{FF2B5EF4-FFF2-40B4-BE49-F238E27FC236}">
                <a16:creationId xmlns:a16="http://schemas.microsoft.com/office/drawing/2014/main" id="{73D2F6C0-B840-A7E4-39C9-5BDBF9731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3810" y="1269850"/>
            <a:ext cx="8673630" cy="5398388"/>
          </a:xfrm>
          <a:prstGeom prst="rect">
            <a:avLst/>
          </a:prstGeom>
        </p:spPr>
      </p:pic>
      <p:sp>
        <p:nvSpPr>
          <p:cNvPr id="2" name="TextBox 8">
            <a:extLst>
              <a:ext uri="{FF2B5EF4-FFF2-40B4-BE49-F238E27FC236}">
                <a16:creationId xmlns:a16="http://schemas.microsoft.com/office/drawing/2014/main" id="{3CA679BE-0753-4BF8-DD66-ED0E23B3D278}"/>
              </a:ext>
            </a:extLst>
          </p:cNvPr>
          <p:cNvSpPr txBox="1"/>
          <p:nvPr/>
        </p:nvSpPr>
        <p:spPr>
          <a:xfrm>
            <a:off x="3050696" y="189762"/>
            <a:ext cx="8779859" cy="1002710"/>
          </a:xfrm>
          <a:prstGeom prst="rect">
            <a:avLst/>
          </a:prstGeom>
        </p:spPr>
        <p:txBody>
          <a:bodyPr wrap="square" lIns="0" tIns="0" rIns="0" bIns="0" rtlCol="0" anchor="t">
            <a:spAutoFit/>
          </a:bodyPr>
          <a:lstStyle/>
          <a:p>
            <a:pPr algn="ctr">
              <a:lnSpc>
                <a:spcPts val="1960"/>
              </a:lnSpc>
            </a:pPr>
            <a:r>
              <a:rPr lang="en-US" sz="1400" b="1" spc="70" dirty="0">
                <a:solidFill>
                  <a:srgbClr val="567D8D"/>
                </a:solidFill>
                <a:latin typeface="Code Pro Bold"/>
                <a:ea typeface="Code Pro Bold"/>
                <a:cs typeface="Code Pro Bold"/>
                <a:sym typeface="Code Pro Bold"/>
              </a:rPr>
              <a:t>Error Distribution Plot: </a:t>
            </a:r>
            <a:r>
              <a:rPr lang="en-US" sz="1400" b="1" spc="70" dirty="0">
                <a:solidFill>
                  <a:srgbClr val="7D5DAB"/>
                </a:solidFill>
                <a:latin typeface="Code Pro Bold"/>
                <a:ea typeface="Code Pro Bold"/>
                <a:cs typeface="Code Pro Bold"/>
                <a:sym typeface="Code Pro Bold"/>
              </a:rPr>
              <a:t>This histogram below shows the distribution of residuals, or prediction errors, for our model. The concentration of residuals around zero suggests that most predictions are close to actual values. However, the presence of a few extreme values (outliers) indicates occasional large errors.</a:t>
            </a:r>
            <a:endParaRPr lang="en-US" sz="1400" spc="70" dirty="0">
              <a:solidFill>
                <a:srgbClr val="7D5DAB"/>
              </a:solidFill>
              <a:latin typeface="Code Pro Bold"/>
              <a:ea typeface="Code Pro Bold"/>
              <a:cs typeface="Code Pro Bold"/>
              <a:sym typeface="Code Pro Bold"/>
            </a:endParaRPr>
          </a:p>
        </p:txBody>
      </p:sp>
    </p:spTree>
    <p:extLst>
      <p:ext uri="{BB962C8B-B14F-4D97-AF65-F5344CB8AC3E}">
        <p14:creationId xmlns:p14="http://schemas.microsoft.com/office/powerpoint/2010/main" val="3116762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F1B90-01C9-2DF0-52A6-2A512BEFF3D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BC2B576-DA00-B71A-774C-D5783B3D6FE4}"/>
              </a:ext>
            </a:extLst>
          </p:cNvPr>
          <p:cNvSpPr/>
          <p:nvPr/>
        </p:nvSpPr>
        <p:spPr>
          <a:xfrm>
            <a:off x="795169" y="685800"/>
            <a:ext cx="14817" cy="5486400"/>
          </a:xfrm>
          <a:prstGeom prst="rect">
            <a:avLst/>
          </a:prstGeom>
          <a:solidFill>
            <a:srgbClr val="121715"/>
          </a:solidFill>
        </p:spPr>
      </p:sp>
      <p:grpSp>
        <p:nvGrpSpPr>
          <p:cNvPr id="3" name="Group 3">
            <a:extLst>
              <a:ext uri="{FF2B5EF4-FFF2-40B4-BE49-F238E27FC236}">
                <a16:creationId xmlns:a16="http://schemas.microsoft.com/office/drawing/2014/main" id="{67B8BC08-4E12-DA2D-AC77-A343FC7A0411}"/>
              </a:ext>
            </a:extLst>
          </p:cNvPr>
          <p:cNvGrpSpPr/>
          <p:nvPr/>
        </p:nvGrpSpPr>
        <p:grpSpPr>
          <a:xfrm>
            <a:off x="7601985" y="685800"/>
            <a:ext cx="3904215" cy="5486400"/>
            <a:chOff x="0" y="0"/>
            <a:chExt cx="11451475" cy="16092192"/>
          </a:xfrm>
        </p:grpSpPr>
        <p:sp>
          <p:nvSpPr>
            <p:cNvPr id="4" name="Freeform 4">
              <a:extLst>
                <a:ext uri="{FF2B5EF4-FFF2-40B4-BE49-F238E27FC236}">
                  <a16:creationId xmlns:a16="http://schemas.microsoft.com/office/drawing/2014/main" id="{D7CB5AE0-9DFB-B987-7BF8-A9998312ED94}"/>
                </a:ext>
              </a:extLst>
            </p:cNvPr>
            <p:cNvSpPr/>
            <p:nvPr/>
          </p:nvSpPr>
          <p:spPr>
            <a:xfrm>
              <a:off x="0" y="0"/>
              <a:ext cx="11451475" cy="16092193"/>
            </a:xfrm>
            <a:custGeom>
              <a:avLst/>
              <a:gdLst/>
              <a:ahLst/>
              <a:cxnLst/>
              <a:rect l="l" t="t" r="r" b="b"/>
              <a:pathLst>
                <a:path w="11451475" h="16092193">
                  <a:moveTo>
                    <a:pt x="6883242" y="0"/>
                  </a:moveTo>
                  <a:lnTo>
                    <a:pt x="11451475" y="0"/>
                  </a:lnTo>
                  <a:lnTo>
                    <a:pt x="11451475" y="16092193"/>
                  </a:lnTo>
                  <a:lnTo>
                    <a:pt x="0" y="16092193"/>
                  </a:lnTo>
                  <a:lnTo>
                    <a:pt x="0" y="8060720"/>
                  </a:lnTo>
                  <a:cubicBezTo>
                    <a:pt x="0" y="3608543"/>
                    <a:pt x="3081421" y="0"/>
                    <a:pt x="6883242" y="0"/>
                  </a:cubicBezTo>
                  <a:close/>
                </a:path>
              </a:pathLst>
            </a:custGeom>
            <a:blipFill>
              <a:blip r:embed="rId2"/>
              <a:stretch>
                <a:fillRect l="-62420" r="-62420"/>
              </a:stretch>
            </a:blipFill>
          </p:spPr>
        </p:sp>
      </p:grpSp>
      <p:sp>
        <p:nvSpPr>
          <p:cNvPr id="5" name="TextBox 5">
            <a:extLst>
              <a:ext uri="{FF2B5EF4-FFF2-40B4-BE49-F238E27FC236}">
                <a16:creationId xmlns:a16="http://schemas.microsoft.com/office/drawing/2014/main" id="{7DBAF4F7-4A39-E2A3-CA91-CB8117EE8322}"/>
              </a:ext>
            </a:extLst>
          </p:cNvPr>
          <p:cNvSpPr txBox="1"/>
          <p:nvPr/>
        </p:nvSpPr>
        <p:spPr>
          <a:xfrm>
            <a:off x="1657996" y="1224106"/>
            <a:ext cx="6220861" cy="566502"/>
          </a:xfrm>
          <a:prstGeom prst="rect">
            <a:avLst/>
          </a:prstGeom>
        </p:spPr>
        <p:txBody>
          <a:bodyPr wrap="square" lIns="0" tIns="0" rIns="0" bIns="0" rtlCol="0" anchor="t">
            <a:spAutoFit/>
          </a:bodyPr>
          <a:lstStyle/>
          <a:p>
            <a:pPr marL="0" marR="0" algn="ctr">
              <a:lnSpc>
                <a:spcPct val="107000"/>
              </a:lnSpc>
              <a:spcAft>
                <a:spcPts val="800"/>
              </a:spcAft>
            </a:pP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Model Development</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3EA3612A-E7B4-31C9-4AD6-B4531BD370E3}"/>
              </a:ext>
            </a:extLst>
          </p:cNvPr>
          <p:cNvSpPr txBox="1"/>
          <p:nvPr/>
        </p:nvSpPr>
        <p:spPr>
          <a:xfrm>
            <a:off x="949766" y="2193404"/>
            <a:ext cx="6539204" cy="3701591"/>
          </a:xfrm>
          <a:prstGeom prst="rect">
            <a:avLst/>
          </a:prstGeom>
        </p:spPr>
        <p:txBody>
          <a:bodyPr wrap="square" lIns="0" tIns="0" rIns="0" bIns="0" rtlCol="0" anchor="t">
            <a:spAutoFit/>
          </a:bodyPr>
          <a:lstStyle/>
          <a:p>
            <a:pPr marL="0" marR="0" algn="ctr">
              <a:lnSpc>
                <a:spcPct val="107000"/>
              </a:lnSpc>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Classification Modeling (Random Forest Classifier)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Goal</a:t>
            </a:r>
            <a:r>
              <a:rPr lang="en-US" kern="100" dirty="0">
                <a:effectLst/>
                <a:latin typeface="Calibri" panose="020F0502020204030204" pitchFamily="34" charset="0"/>
                <a:ea typeface="Calibri" panose="020F0502020204030204" pitchFamily="34" charset="0"/>
                <a:cs typeface="Times New Roman" panose="02020603050405020304" pitchFamily="18" charset="0"/>
              </a:rPr>
              <a:t>: Classify cases based on features like confirmed, recovered, and active cases.</a:t>
            </a:r>
          </a:p>
          <a:p>
            <a:pPr marL="342900" marR="0" lvl="0" indent="-342900">
              <a:lnSpc>
                <a:spcPct val="107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Metrics</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Accuracy: 88.8%.</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Precision: High (82% for key classes).</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Recall (Sensitivity): Strong performance across classes (e.g., 100% for class 0).</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F1-Score: Balanced metric for class performance.</a:t>
            </a:r>
          </a:p>
          <a:p>
            <a:pPr marL="0" marR="0">
              <a:lnSpc>
                <a:spcPct val="107000"/>
              </a:lnSpc>
              <a:spcAft>
                <a:spcPts val="800"/>
              </a:spcAft>
            </a:pPr>
            <a:endParaRPr lang="en-US" sz="18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5695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BB606-9A7D-70DF-6DD9-CA62BE74002E}"/>
            </a:ext>
          </a:extLst>
        </p:cNvPr>
        <p:cNvGrpSpPr/>
        <p:nvPr/>
      </p:nvGrpSpPr>
      <p:grpSpPr>
        <a:xfrm>
          <a:off x="0" y="0"/>
          <a:ext cx="0" cy="0"/>
          <a:chOff x="0" y="0"/>
          <a:chExt cx="0" cy="0"/>
        </a:xfrm>
      </p:grpSpPr>
      <p:sp>
        <p:nvSpPr>
          <p:cNvPr id="6" name="AutoShape 6">
            <a:extLst>
              <a:ext uri="{FF2B5EF4-FFF2-40B4-BE49-F238E27FC236}">
                <a16:creationId xmlns:a16="http://schemas.microsoft.com/office/drawing/2014/main" id="{647A7340-7D7B-0BD2-7E61-27FDFB8EE231}"/>
              </a:ext>
            </a:extLst>
          </p:cNvPr>
          <p:cNvSpPr/>
          <p:nvPr/>
        </p:nvSpPr>
        <p:spPr>
          <a:xfrm>
            <a:off x="1" y="0"/>
            <a:ext cx="2298137" cy="6858000"/>
          </a:xfrm>
          <a:prstGeom prst="rect">
            <a:avLst/>
          </a:prstGeom>
          <a:solidFill>
            <a:srgbClr val="7D5DAB"/>
          </a:solidFill>
        </p:spPr>
      </p:sp>
      <p:sp>
        <p:nvSpPr>
          <p:cNvPr id="8" name="AutoShape 8">
            <a:extLst>
              <a:ext uri="{FF2B5EF4-FFF2-40B4-BE49-F238E27FC236}">
                <a16:creationId xmlns:a16="http://schemas.microsoft.com/office/drawing/2014/main" id="{FEC1FC6C-E18A-934A-3C24-2961F399AC33}"/>
              </a:ext>
            </a:extLst>
          </p:cNvPr>
          <p:cNvSpPr/>
          <p:nvPr/>
        </p:nvSpPr>
        <p:spPr>
          <a:xfrm>
            <a:off x="1226684" y="685800"/>
            <a:ext cx="14817" cy="5486400"/>
          </a:xfrm>
          <a:prstGeom prst="rect">
            <a:avLst/>
          </a:prstGeom>
          <a:solidFill>
            <a:srgbClr val="C0DBD0"/>
          </a:solidFill>
        </p:spPr>
      </p:sp>
      <p:pic>
        <p:nvPicPr>
          <p:cNvPr id="3" name="Picture 2">
            <a:extLst>
              <a:ext uri="{FF2B5EF4-FFF2-40B4-BE49-F238E27FC236}">
                <a16:creationId xmlns:a16="http://schemas.microsoft.com/office/drawing/2014/main" id="{7B4ECDA1-2118-5F11-D7E1-B5E49B3B8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451" y="1286633"/>
            <a:ext cx="9335512" cy="5336697"/>
          </a:xfrm>
          <a:prstGeom prst="rect">
            <a:avLst/>
          </a:prstGeom>
        </p:spPr>
      </p:pic>
      <p:sp>
        <p:nvSpPr>
          <p:cNvPr id="2" name="TextBox 8">
            <a:extLst>
              <a:ext uri="{FF2B5EF4-FFF2-40B4-BE49-F238E27FC236}">
                <a16:creationId xmlns:a16="http://schemas.microsoft.com/office/drawing/2014/main" id="{DD3C4BD5-4C5E-D7A5-4DA5-0A2D9C626BFF}"/>
              </a:ext>
            </a:extLst>
          </p:cNvPr>
          <p:cNvSpPr txBox="1"/>
          <p:nvPr/>
        </p:nvSpPr>
        <p:spPr>
          <a:xfrm>
            <a:off x="2395299" y="127801"/>
            <a:ext cx="9723816" cy="1002710"/>
          </a:xfrm>
          <a:prstGeom prst="rect">
            <a:avLst/>
          </a:prstGeom>
        </p:spPr>
        <p:txBody>
          <a:bodyPr wrap="square" lIns="0" tIns="0" rIns="0" bIns="0" rtlCol="0" anchor="t">
            <a:spAutoFit/>
          </a:bodyPr>
          <a:lstStyle/>
          <a:p>
            <a:pPr algn="ctr">
              <a:lnSpc>
                <a:spcPts val="1960"/>
              </a:lnSpc>
            </a:pPr>
            <a:r>
              <a:rPr lang="en-US" sz="1400" b="1" spc="70" dirty="0">
                <a:solidFill>
                  <a:srgbClr val="567D8D"/>
                </a:solidFill>
                <a:latin typeface="Code Pro Bold"/>
                <a:ea typeface="Code Pro Bold"/>
                <a:cs typeface="Code Pro Bold"/>
                <a:sym typeface="Code Pro Bold"/>
              </a:rPr>
              <a:t>To further understand the decisions made by the model, a single decision tree was visualized from the Random Forest ensemble. The tree displays key decision points, showing how different features such as 'Confirmed cases', 'Recovered cases', and '1 week % increase' contribute to the model’s classification process.</a:t>
            </a:r>
          </a:p>
        </p:txBody>
      </p:sp>
    </p:spTree>
    <p:extLst>
      <p:ext uri="{BB962C8B-B14F-4D97-AF65-F5344CB8AC3E}">
        <p14:creationId xmlns:p14="http://schemas.microsoft.com/office/powerpoint/2010/main" val="3143552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6A22-66ED-F1CC-0A22-2B2FC459B4D9}"/>
            </a:ext>
          </a:extLst>
        </p:cNvPr>
        <p:cNvGrpSpPr/>
        <p:nvPr/>
      </p:nvGrpSpPr>
      <p:grpSpPr>
        <a:xfrm>
          <a:off x="0" y="0"/>
          <a:ext cx="0" cy="0"/>
          <a:chOff x="0" y="0"/>
          <a:chExt cx="0" cy="0"/>
        </a:xfrm>
      </p:grpSpPr>
      <p:sp>
        <p:nvSpPr>
          <p:cNvPr id="6" name="AutoShape 6">
            <a:extLst>
              <a:ext uri="{FF2B5EF4-FFF2-40B4-BE49-F238E27FC236}">
                <a16:creationId xmlns:a16="http://schemas.microsoft.com/office/drawing/2014/main" id="{3E8B716E-3B4F-3E42-45BB-FB39C60A6989}"/>
              </a:ext>
            </a:extLst>
          </p:cNvPr>
          <p:cNvSpPr/>
          <p:nvPr/>
        </p:nvSpPr>
        <p:spPr>
          <a:xfrm>
            <a:off x="1" y="0"/>
            <a:ext cx="2298137" cy="6858000"/>
          </a:xfrm>
          <a:prstGeom prst="rect">
            <a:avLst/>
          </a:prstGeom>
          <a:solidFill>
            <a:srgbClr val="7D5DAB"/>
          </a:solidFill>
        </p:spPr>
      </p:sp>
      <p:sp>
        <p:nvSpPr>
          <p:cNvPr id="8" name="AutoShape 8">
            <a:extLst>
              <a:ext uri="{FF2B5EF4-FFF2-40B4-BE49-F238E27FC236}">
                <a16:creationId xmlns:a16="http://schemas.microsoft.com/office/drawing/2014/main" id="{DEBA7169-B2A6-4625-D683-CE1791741DF6}"/>
              </a:ext>
            </a:extLst>
          </p:cNvPr>
          <p:cNvSpPr/>
          <p:nvPr/>
        </p:nvSpPr>
        <p:spPr>
          <a:xfrm>
            <a:off x="1226684" y="685800"/>
            <a:ext cx="14817" cy="5486400"/>
          </a:xfrm>
          <a:prstGeom prst="rect">
            <a:avLst/>
          </a:prstGeom>
          <a:solidFill>
            <a:srgbClr val="C0DBD0"/>
          </a:solidFill>
        </p:spPr>
      </p:sp>
      <p:pic>
        <p:nvPicPr>
          <p:cNvPr id="4" name="Picture 3">
            <a:extLst>
              <a:ext uri="{FF2B5EF4-FFF2-40B4-BE49-F238E27FC236}">
                <a16:creationId xmlns:a16="http://schemas.microsoft.com/office/drawing/2014/main" id="{4688A300-7DCF-361C-E5E5-FEAF905E6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3593" y="1035781"/>
            <a:ext cx="8278152" cy="5640151"/>
          </a:xfrm>
          <a:prstGeom prst="rect">
            <a:avLst/>
          </a:prstGeom>
        </p:spPr>
      </p:pic>
      <p:sp>
        <p:nvSpPr>
          <p:cNvPr id="2" name="TextBox 8">
            <a:extLst>
              <a:ext uri="{FF2B5EF4-FFF2-40B4-BE49-F238E27FC236}">
                <a16:creationId xmlns:a16="http://schemas.microsoft.com/office/drawing/2014/main" id="{054CB795-F4BF-BEA0-AE5D-60DA4F5322C5}"/>
              </a:ext>
            </a:extLst>
          </p:cNvPr>
          <p:cNvSpPr txBox="1"/>
          <p:nvPr/>
        </p:nvSpPr>
        <p:spPr>
          <a:xfrm>
            <a:off x="2379115" y="149700"/>
            <a:ext cx="9723816" cy="746230"/>
          </a:xfrm>
          <a:prstGeom prst="rect">
            <a:avLst/>
          </a:prstGeom>
        </p:spPr>
        <p:txBody>
          <a:bodyPr wrap="square" lIns="0" tIns="0" rIns="0" bIns="0" rtlCol="0" anchor="t">
            <a:spAutoFit/>
          </a:bodyPr>
          <a:lstStyle/>
          <a:p>
            <a:pPr algn="ctr">
              <a:lnSpc>
                <a:spcPts val="1960"/>
              </a:lnSpc>
            </a:pPr>
            <a:r>
              <a:rPr lang="en-US" sz="1400" b="1" spc="70" dirty="0">
                <a:solidFill>
                  <a:srgbClr val="567D8D"/>
                </a:solidFill>
                <a:latin typeface="Code Pro Bold"/>
                <a:ea typeface="Code Pro Bold"/>
                <a:cs typeface="Code Pro Bold"/>
                <a:sym typeface="Code Pro Bold"/>
              </a:rPr>
              <a:t>The confusion matrix indicates that the model performs well, with most predictions being accurate as seen along the diagonal. Any misclassifications are sparse, suggesting the model has minimal errors. We can analyze misclassified cases further to see if improvements are necessary for specific classes.</a:t>
            </a:r>
          </a:p>
        </p:txBody>
      </p:sp>
    </p:spTree>
    <p:extLst>
      <p:ext uri="{BB962C8B-B14F-4D97-AF65-F5344CB8AC3E}">
        <p14:creationId xmlns:p14="http://schemas.microsoft.com/office/powerpoint/2010/main" val="2677151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41035" y="508921"/>
            <a:ext cx="4211080" cy="3071186"/>
          </a:xfrm>
          <a:custGeom>
            <a:avLst/>
            <a:gdLst/>
            <a:ahLst/>
            <a:cxnLst/>
            <a:rect l="l" t="t" r="r" b="b"/>
            <a:pathLst>
              <a:path w="6845618" h="5031529">
                <a:moveTo>
                  <a:pt x="0" y="0"/>
                </a:moveTo>
                <a:lnTo>
                  <a:pt x="6845617" y="0"/>
                </a:lnTo>
                <a:lnTo>
                  <a:pt x="6845617" y="5031529"/>
                </a:lnTo>
                <a:lnTo>
                  <a:pt x="0" y="5031529"/>
                </a:lnTo>
                <a:lnTo>
                  <a:pt x="0" y="0"/>
                </a:lnTo>
                <a:close/>
              </a:path>
            </a:pathLst>
          </a:custGeom>
          <a:blipFill>
            <a:blip r:embed="rId2"/>
            <a:stretch>
              <a:fillRect/>
            </a:stretch>
          </a:blipFill>
        </p:spPr>
      </p:sp>
      <p:sp>
        <p:nvSpPr>
          <p:cNvPr id="3" name="TextBox 3"/>
          <p:cNvSpPr txBox="1"/>
          <p:nvPr/>
        </p:nvSpPr>
        <p:spPr>
          <a:xfrm>
            <a:off x="1123128" y="1333538"/>
            <a:ext cx="4635337" cy="654025"/>
          </a:xfrm>
          <a:prstGeom prst="rect">
            <a:avLst/>
          </a:prstGeom>
        </p:spPr>
        <p:txBody>
          <a:bodyPr lIns="0" tIns="0" rIns="0" bIns="0" rtlCol="0" anchor="t">
            <a:spAutoFit/>
          </a:bodyPr>
          <a:lstStyle/>
          <a:p>
            <a:pPr>
              <a:lnSpc>
                <a:spcPts val="5120"/>
              </a:lnSpc>
            </a:pPr>
            <a:r>
              <a:rPr lang="en-US" sz="4266" b="1" dirty="0">
                <a:solidFill>
                  <a:srgbClr val="7D5DAB"/>
                </a:solidFill>
                <a:latin typeface="Neue Einstellung Bold"/>
                <a:ea typeface="Neue Einstellung Bold"/>
                <a:cs typeface="Neue Einstellung Bold"/>
                <a:sym typeface="Neue Einstellung Bold"/>
              </a:rPr>
              <a:t>Results and Insights</a:t>
            </a:r>
          </a:p>
        </p:txBody>
      </p:sp>
      <p:sp>
        <p:nvSpPr>
          <p:cNvPr id="4" name="TextBox 4"/>
          <p:cNvSpPr txBox="1"/>
          <p:nvPr/>
        </p:nvSpPr>
        <p:spPr>
          <a:xfrm>
            <a:off x="1029060" y="3605811"/>
            <a:ext cx="2605811" cy="233269"/>
          </a:xfrm>
          <a:prstGeom prst="rect">
            <a:avLst/>
          </a:prstGeom>
        </p:spPr>
        <p:txBody>
          <a:bodyPr lIns="0" tIns="0" rIns="0" bIns="0" rtlCol="0" anchor="t">
            <a:spAutoFit/>
          </a:bodyPr>
          <a:lstStyle/>
          <a:p>
            <a:pPr>
              <a:lnSpc>
                <a:spcPts val="1960"/>
              </a:lnSpc>
            </a:pPr>
            <a:r>
              <a:rPr lang="en-US" sz="1400" b="1" spc="70" dirty="0">
                <a:solidFill>
                  <a:srgbClr val="567D8D"/>
                </a:solidFill>
                <a:latin typeface="Code Pro Bold"/>
                <a:ea typeface="Code Pro Bold"/>
                <a:cs typeface="Code Pro Bold"/>
                <a:sym typeface="Code Pro Bold"/>
              </a:rPr>
              <a:t>Time-Series Model:</a:t>
            </a:r>
          </a:p>
        </p:txBody>
      </p:sp>
      <p:sp>
        <p:nvSpPr>
          <p:cNvPr id="5" name="TextBox 5"/>
          <p:cNvSpPr txBox="1"/>
          <p:nvPr/>
        </p:nvSpPr>
        <p:spPr>
          <a:xfrm>
            <a:off x="1017932" y="4098053"/>
            <a:ext cx="3521699" cy="852606"/>
          </a:xfrm>
          <a:prstGeom prst="rect">
            <a:avLst/>
          </a:prstGeom>
        </p:spPr>
        <p:txBody>
          <a:bodyPr wrap="square" lIns="0" tIns="0" rIns="0" bIns="0" rtlCol="0" anchor="t">
            <a:spAutoFit/>
          </a:bodyPr>
          <a:lstStyle/>
          <a:p>
            <a:pPr marL="171450" indent="-171450">
              <a:lnSpc>
                <a:spcPts val="1680"/>
              </a:lnSpc>
              <a:spcBef>
                <a:spcPct val="0"/>
              </a:spcBef>
              <a:buFont typeface="Wingdings" panose="05000000000000000000" pitchFamily="2" charset="2"/>
              <a:buChar char="v"/>
            </a:pPr>
            <a:r>
              <a:rPr lang="en-US" sz="1200" b="1" dirty="0">
                <a:solidFill>
                  <a:srgbClr val="7D5DAB"/>
                </a:solidFill>
                <a:latin typeface="Neue Einstellung Medium"/>
                <a:ea typeface="Neue Einstellung Medium"/>
                <a:cs typeface="Neue Einstellung Medium"/>
                <a:sym typeface="Neue Einstellung Medium"/>
              </a:rPr>
              <a:t>Explains ~66% of data variability.</a:t>
            </a:r>
          </a:p>
          <a:p>
            <a:pPr>
              <a:lnSpc>
                <a:spcPts val="1680"/>
              </a:lnSpc>
              <a:spcBef>
                <a:spcPct val="0"/>
              </a:spcBef>
            </a:pPr>
            <a:endParaRPr lang="en-US" sz="1200" b="1" dirty="0">
              <a:solidFill>
                <a:srgbClr val="7D5DAB"/>
              </a:solidFill>
              <a:latin typeface="Neue Einstellung Medium"/>
              <a:ea typeface="Neue Einstellung Medium"/>
              <a:cs typeface="Neue Einstellung Medium"/>
              <a:sym typeface="Neue Einstellung Medium"/>
            </a:endParaRPr>
          </a:p>
          <a:p>
            <a:pPr marL="171450" indent="-171450">
              <a:lnSpc>
                <a:spcPts val="1680"/>
              </a:lnSpc>
              <a:spcBef>
                <a:spcPct val="0"/>
              </a:spcBef>
              <a:buFont typeface="Wingdings" panose="05000000000000000000" pitchFamily="2" charset="2"/>
              <a:buChar char="v"/>
            </a:pPr>
            <a:r>
              <a:rPr lang="en-US" sz="1200" b="1" dirty="0">
                <a:solidFill>
                  <a:srgbClr val="7D5DAB"/>
                </a:solidFill>
                <a:latin typeface="Neue Einstellung Medium"/>
                <a:ea typeface="Neue Einstellung Medium"/>
                <a:cs typeface="Neue Einstellung Medium"/>
                <a:sym typeface="Neue Einstellung Medium"/>
              </a:rPr>
              <a:t>Prediction errors: ~138 (MAE), </a:t>
            </a:r>
          </a:p>
          <a:p>
            <a:pPr>
              <a:lnSpc>
                <a:spcPts val="1680"/>
              </a:lnSpc>
              <a:spcBef>
                <a:spcPct val="0"/>
              </a:spcBef>
            </a:pPr>
            <a:r>
              <a:rPr lang="en-US" sz="1200" b="1" dirty="0">
                <a:solidFill>
                  <a:srgbClr val="7D5DAB"/>
                </a:solidFill>
                <a:latin typeface="Neue Einstellung Medium"/>
                <a:ea typeface="Neue Einstellung Medium"/>
                <a:cs typeface="Neue Einstellung Medium"/>
                <a:sym typeface="Neue Einstellung Medium"/>
              </a:rPr>
              <a:t>   ~303 (RMSE).</a:t>
            </a:r>
          </a:p>
        </p:txBody>
      </p:sp>
      <p:sp>
        <p:nvSpPr>
          <p:cNvPr id="6" name="TextBox 6"/>
          <p:cNvSpPr txBox="1"/>
          <p:nvPr/>
        </p:nvSpPr>
        <p:spPr>
          <a:xfrm>
            <a:off x="4185814" y="3580107"/>
            <a:ext cx="1960802" cy="233269"/>
          </a:xfrm>
          <a:prstGeom prst="rect">
            <a:avLst/>
          </a:prstGeom>
        </p:spPr>
        <p:txBody>
          <a:bodyPr wrap="square" lIns="0" tIns="0" rIns="0" bIns="0" rtlCol="0" anchor="t">
            <a:spAutoFit/>
          </a:bodyPr>
          <a:lstStyle/>
          <a:p>
            <a:pPr>
              <a:lnSpc>
                <a:spcPts val="1960"/>
              </a:lnSpc>
            </a:pPr>
            <a:r>
              <a:rPr lang="en-US" sz="1400" b="1" spc="70" dirty="0">
                <a:solidFill>
                  <a:srgbClr val="567D8D"/>
                </a:solidFill>
                <a:latin typeface="Code Pro Bold"/>
                <a:ea typeface="Code Pro Bold"/>
                <a:cs typeface="Code Pro Bold"/>
                <a:sym typeface="Code Pro Bold"/>
              </a:rPr>
              <a:t>Classification Model:</a:t>
            </a:r>
          </a:p>
        </p:txBody>
      </p:sp>
      <p:sp>
        <p:nvSpPr>
          <p:cNvPr id="7" name="TextBox 7"/>
          <p:cNvSpPr txBox="1"/>
          <p:nvPr/>
        </p:nvSpPr>
        <p:spPr>
          <a:xfrm>
            <a:off x="4048142" y="4098053"/>
            <a:ext cx="5767389" cy="852606"/>
          </a:xfrm>
          <a:prstGeom prst="rect">
            <a:avLst/>
          </a:prstGeom>
        </p:spPr>
        <p:txBody>
          <a:bodyPr wrap="square" lIns="0" tIns="0" rIns="0" bIns="0" rtlCol="0" anchor="t">
            <a:spAutoFit/>
          </a:bodyPr>
          <a:lstStyle/>
          <a:p>
            <a:pPr marL="171450" indent="-171450">
              <a:lnSpc>
                <a:spcPts val="1680"/>
              </a:lnSpc>
              <a:spcBef>
                <a:spcPct val="0"/>
              </a:spcBef>
              <a:buFont typeface="Wingdings" panose="05000000000000000000" pitchFamily="2" charset="2"/>
              <a:buChar char="v"/>
            </a:pPr>
            <a:r>
              <a:rPr lang="en-US" sz="1200" b="1" dirty="0">
                <a:solidFill>
                  <a:srgbClr val="7D5DAB"/>
                </a:solidFill>
                <a:latin typeface="Neue Einstellung Medium"/>
                <a:ea typeface="Neue Einstellung Medium"/>
                <a:cs typeface="Neue Einstellung Medium"/>
                <a:sym typeface="Neue Einstellung Medium"/>
              </a:rPr>
              <a:t>High accuracy and reliability.</a:t>
            </a:r>
          </a:p>
          <a:p>
            <a:pPr>
              <a:lnSpc>
                <a:spcPts val="1680"/>
              </a:lnSpc>
              <a:spcBef>
                <a:spcPct val="0"/>
              </a:spcBef>
            </a:pPr>
            <a:endParaRPr lang="en-US" sz="1200" b="1" dirty="0">
              <a:solidFill>
                <a:srgbClr val="7D5DAB"/>
              </a:solidFill>
              <a:latin typeface="Neue Einstellung Medium"/>
              <a:ea typeface="Neue Einstellung Medium"/>
              <a:cs typeface="Neue Einstellung Medium"/>
              <a:sym typeface="Neue Einstellung Medium"/>
            </a:endParaRPr>
          </a:p>
          <a:p>
            <a:pPr marL="171450" indent="-171450">
              <a:lnSpc>
                <a:spcPts val="1680"/>
              </a:lnSpc>
              <a:spcBef>
                <a:spcPct val="0"/>
              </a:spcBef>
              <a:buFont typeface="Wingdings" panose="05000000000000000000" pitchFamily="2" charset="2"/>
              <a:buChar char="v"/>
            </a:pPr>
            <a:r>
              <a:rPr lang="en-US" sz="1200" b="1" dirty="0">
                <a:solidFill>
                  <a:srgbClr val="7D5DAB"/>
                </a:solidFill>
                <a:latin typeface="Neue Einstellung Medium"/>
                <a:ea typeface="Neue Einstellung Medium"/>
                <a:cs typeface="Neue Einstellung Medium"/>
                <a:sym typeface="Neue Einstellung Medium"/>
              </a:rPr>
              <a:t>Effective feature-based classification </a:t>
            </a:r>
          </a:p>
          <a:p>
            <a:pPr>
              <a:lnSpc>
                <a:spcPts val="1680"/>
              </a:lnSpc>
              <a:spcBef>
                <a:spcPct val="0"/>
              </a:spcBef>
            </a:pPr>
            <a:r>
              <a:rPr lang="en-US" sz="1200" b="1" dirty="0">
                <a:solidFill>
                  <a:srgbClr val="7D5DAB"/>
                </a:solidFill>
                <a:latin typeface="Neue Einstellung Medium"/>
                <a:ea typeface="Neue Einstellung Medium"/>
                <a:cs typeface="Neue Einstellung Medium"/>
                <a:sym typeface="Neue Einstellung Medium"/>
              </a:rPr>
              <a:t>    with minimal misclassifications.</a:t>
            </a:r>
          </a:p>
        </p:txBody>
      </p:sp>
      <p:sp>
        <p:nvSpPr>
          <p:cNvPr id="8" name="TextBox 8"/>
          <p:cNvSpPr txBox="1"/>
          <p:nvPr/>
        </p:nvSpPr>
        <p:spPr>
          <a:xfrm>
            <a:off x="7248501" y="3531772"/>
            <a:ext cx="2605811" cy="489749"/>
          </a:xfrm>
          <a:prstGeom prst="rect">
            <a:avLst/>
          </a:prstGeom>
        </p:spPr>
        <p:txBody>
          <a:bodyPr wrap="square" lIns="0" tIns="0" rIns="0" bIns="0" rtlCol="0" anchor="t">
            <a:spAutoFit/>
          </a:bodyPr>
          <a:lstStyle/>
          <a:p>
            <a:pPr>
              <a:lnSpc>
                <a:spcPts val="1960"/>
              </a:lnSpc>
            </a:pPr>
            <a:r>
              <a:rPr lang="en-US" sz="1400" b="1" spc="70" dirty="0">
                <a:solidFill>
                  <a:srgbClr val="567D8D"/>
                </a:solidFill>
                <a:latin typeface="Code Pro Bold"/>
                <a:ea typeface="Code Pro Bold"/>
                <a:cs typeface="Code Pro Bold"/>
                <a:sym typeface="Code Pro Bold"/>
              </a:rPr>
              <a:t>Key Features Influencing Predictions:</a:t>
            </a:r>
          </a:p>
        </p:txBody>
      </p:sp>
      <p:sp>
        <p:nvSpPr>
          <p:cNvPr id="9" name="TextBox 9"/>
          <p:cNvSpPr txBox="1"/>
          <p:nvPr/>
        </p:nvSpPr>
        <p:spPr>
          <a:xfrm>
            <a:off x="7276505" y="4088338"/>
            <a:ext cx="2605811" cy="1070614"/>
          </a:xfrm>
          <a:prstGeom prst="rect">
            <a:avLst/>
          </a:prstGeom>
        </p:spPr>
        <p:txBody>
          <a:bodyPr lIns="0" tIns="0" rIns="0" bIns="0" rtlCol="0" anchor="t">
            <a:spAutoFit/>
          </a:bodyPr>
          <a:lstStyle/>
          <a:p>
            <a:pPr marL="171450" indent="-171450">
              <a:lnSpc>
                <a:spcPts val="1680"/>
              </a:lnSpc>
              <a:spcBef>
                <a:spcPct val="0"/>
              </a:spcBef>
              <a:buFont typeface="Wingdings" panose="05000000000000000000" pitchFamily="2" charset="2"/>
              <a:buChar char="v"/>
            </a:pPr>
            <a:r>
              <a:rPr lang="en-US" sz="1200" b="1" dirty="0">
                <a:solidFill>
                  <a:srgbClr val="7D5DAB"/>
                </a:solidFill>
                <a:latin typeface="Neue Einstellung Medium"/>
                <a:ea typeface="Neue Einstellung Medium"/>
                <a:cs typeface="Neue Einstellung Medium"/>
                <a:sym typeface="Neue Einstellung Medium"/>
              </a:rPr>
              <a:t>Active cases.</a:t>
            </a:r>
          </a:p>
          <a:p>
            <a:pPr>
              <a:lnSpc>
                <a:spcPts val="1680"/>
              </a:lnSpc>
              <a:spcBef>
                <a:spcPct val="0"/>
              </a:spcBef>
            </a:pPr>
            <a:endParaRPr lang="en-US" sz="1200" b="1" dirty="0">
              <a:solidFill>
                <a:srgbClr val="7D5DAB"/>
              </a:solidFill>
              <a:latin typeface="Neue Einstellung Medium"/>
              <a:ea typeface="Neue Einstellung Medium"/>
              <a:cs typeface="Neue Einstellung Medium"/>
              <a:sym typeface="Neue Einstellung Medium"/>
            </a:endParaRPr>
          </a:p>
          <a:p>
            <a:pPr marL="171450" indent="-171450">
              <a:lnSpc>
                <a:spcPts val="1680"/>
              </a:lnSpc>
              <a:spcBef>
                <a:spcPct val="0"/>
              </a:spcBef>
              <a:buFont typeface="Wingdings" panose="05000000000000000000" pitchFamily="2" charset="2"/>
              <a:buChar char="v"/>
            </a:pPr>
            <a:r>
              <a:rPr lang="en-US" sz="1200" b="1" dirty="0">
                <a:solidFill>
                  <a:srgbClr val="7D5DAB"/>
                </a:solidFill>
                <a:latin typeface="Neue Einstellung Medium"/>
                <a:ea typeface="Neue Einstellung Medium"/>
                <a:cs typeface="Neue Einstellung Medium"/>
                <a:sym typeface="Neue Einstellung Medium"/>
              </a:rPr>
              <a:t>confirmed cases.</a:t>
            </a:r>
          </a:p>
          <a:p>
            <a:pPr>
              <a:lnSpc>
                <a:spcPts val="1680"/>
              </a:lnSpc>
              <a:spcBef>
                <a:spcPct val="0"/>
              </a:spcBef>
            </a:pPr>
            <a:endParaRPr lang="en-US" sz="1200" b="1" dirty="0">
              <a:solidFill>
                <a:srgbClr val="7D5DAB"/>
              </a:solidFill>
              <a:latin typeface="Neue Einstellung Medium"/>
              <a:ea typeface="Neue Einstellung Medium"/>
              <a:cs typeface="Neue Einstellung Medium"/>
              <a:sym typeface="Neue Einstellung Medium"/>
            </a:endParaRPr>
          </a:p>
          <a:p>
            <a:pPr marL="171450" indent="-171450">
              <a:lnSpc>
                <a:spcPts val="1680"/>
              </a:lnSpc>
              <a:spcBef>
                <a:spcPct val="0"/>
              </a:spcBef>
              <a:buFont typeface="Wingdings" panose="05000000000000000000" pitchFamily="2" charset="2"/>
              <a:buChar char="v"/>
            </a:pPr>
            <a:r>
              <a:rPr lang="en-US" sz="1200" b="1" dirty="0">
                <a:solidFill>
                  <a:srgbClr val="7D5DAB"/>
                </a:solidFill>
                <a:latin typeface="Neue Einstellung Medium"/>
                <a:ea typeface="Neue Einstellung Medium"/>
                <a:cs typeface="Neue Einstellung Medium"/>
                <a:sym typeface="Neue Einstellung Medium"/>
              </a:rPr>
              <a:t> recovered cases.</a:t>
            </a:r>
          </a:p>
        </p:txBody>
      </p:sp>
      <p:sp>
        <p:nvSpPr>
          <p:cNvPr id="12" name="TextBox 8">
            <a:extLst>
              <a:ext uri="{FF2B5EF4-FFF2-40B4-BE49-F238E27FC236}">
                <a16:creationId xmlns:a16="http://schemas.microsoft.com/office/drawing/2014/main" id="{CDB37290-4172-0657-8888-A8EBA9035A5F}"/>
              </a:ext>
            </a:extLst>
          </p:cNvPr>
          <p:cNvSpPr txBox="1"/>
          <p:nvPr/>
        </p:nvSpPr>
        <p:spPr>
          <a:xfrm>
            <a:off x="1017932" y="5291193"/>
            <a:ext cx="9019162" cy="233269"/>
          </a:xfrm>
          <a:prstGeom prst="rect">
            <a:avLst/>
          </a:prstGeom>
        </p:spPr>
        <p:txBody>
          <a:bodyPr wrap="square" lIns="0" tIns="0" rIns="0" bIns="0" rtlCol="0" anchor="t">
            <a:spAutoFit/>
          </a:bodyPr>
          <a:lstStyle/>
          <a:p>
            <a:pPr>
              <a:lnSpc>
                <a:spcPts val="1960"/>
              </a:lnSpc>
            </a:pPr>
            <a:r>
              <a:rPr lang="en-US" sz="1400" b="1" spc="70" dirty="0">
                <a:solidFill>
                  <a:srgbClr val="567D8D"/>
                </a:solidFill>
                <a:latin typeface="Code Pro Bold"/>
                <a:ea typeface="Code Pro Bold"/>
                <a:cs typeface="Code Pro Bold"/>
                <a:sym typeface="Code Pro Bold"/>
              </a:rPr>
              <a:t>Exploratory Data Analysis (EDA): Revealed key trends like case distribution and mortality rates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86192" y="884204"/>
            <a:ext cx="3559302" cy="5486400"/>
          </a:xfrm>
          <a:custGeom>
            <a:avLst/>
            <a:gdLst/>
            <a:ahLst/>
            <a:cxnLst/>
            <a:rect l="l" t="t" r="r" b="b"/>
            <a:pathLst>
              <a:path w="5338953" h="8229600">
                <a:moveTo>
                  <a:pt x="0" y="0"/>
                </a:moveTo>
                <a:lnTo>
                  <a:pt x="5338953" y="0"/>
                </a:lnTo>
                <a:lnTo>
                  <a:pt x="5338953" y="8229600"/>
                </a:lnTo>
                <a:lnTo>
                  <a:pt x="0" y="8229600"/>
                </a:lnTo>
                <a:lnTo>
                  <a:pt x="0" y="0"/>
                </a:lnTo>
                <a:close/>
              </a:path>
            </a:pathLst>
          </a:custGeom>
          <a:blipFill>
            <a:blip r:embed="rId2"/>
            <a:stretch>
              <a:fillRect/>
            </a:stretch>
          </a:blipFill>
        </p:spPr>
      </p:sp>
      <p:sp>
        <p:nvSpPr>
          <p:cNvPr id="3" name="Freeform 3"/>
          <p:cNvSpPr/>
          <p:nvPr/>
        </p:nvSpPr>
        <p:spPr>
          <a:xfrm flipH="1">
            <a:off x="-453493" y="866339"/>
            <a:ext cx="3559302" cy="5486400"/>
          </a:xfrm>
          <a:custGeom>
            <a:avLst/>
            <a:gdLst/>
            <a:ahLst/>
            <a:cxnLst/>
            <a:rect l="l" t="t" r="r" b="b"/>
            <a:pathLst>
              <a:path w="5338953" h="8229600">
                <a:moveTo>
                  <a:pt x="5338953" y="0"/>
                </a:moveTo>
                <a:lnTo>
                  <a:pt x="0" y="0"/>
                </a:lnTo>
                <a:lnTo>
                  <a:pt x="0" y="8229600"/>
                </a:lnTo>
                <a:lnTo>
                  <a:pt x="5338953" y="8229600"/>
                </a:lnTo>
                <a:lnTo>
                  <a:pt x="5338953" y="0"/>
                </a:lnTo>
                <a:close/>
              </a:path>
            </a:pathLst>
          </a:custGeom>
          <a:blipFill>
            <a:blip r:embed="rId2"/>
            <a:stretch>
              <a:fillRect/>
            </a:stretch>
          </a:blipFill>
        </p:spPr>
      </p:sp>
      <p:sp>
        <p:nvSpPr>
          <p:cNvPr id="4" name="TextBox 4"/>
          <p:cNvSpPr txBox="1"/>
          <p:nvPr/>
        </p:nvSpPr>
        <p:spPr>
          <a:xfrm>
            <a:off x="3418471" y="1985478"/>
            <a:ext cx="6206794" cy="2764475"/>
          </a:xfrm>
          <a:prstGeom prst="rect">
            <a:avLst/>
          </a:prstGeom>
        </p:spPr>
        <p:txBody>
          <a:bodyPr wrap="square" lIns="0" tIns="0" rIns="0" bIns="0" rtlCol="0" anchor="t">
            <a:spAutoFit/>
          </a:bodyPr>
          <a:lstStyle/>
          <a:p>
            <a:pPr marR="0" lvl="0">
              <a:lnSpc>
                <a:spcPct val="107000"/>
              </a:lnSpc>
              <a:spcAft>
                <a:spcPts val="800"/>
              </a:spcAft>
              <a:buSzPts val="1000"/>
              <a:tabLst>
                <a:tab pos="457200" algn="l"/>
              </a:tabLst>
            </a:pPr>
            <a:r>
              <a:rPr lang="en-US" sz="2400"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The models provide actionable insights for:</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Predicting case trends.</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Improving resource allocation and response strategies.</a:t>
            </a:r>
          </a:p>
          <a:p>
            <a:pPr marR="0" lvl="0">
              <a:lnSpc>
                <a:spcPct val="107000"/>
              </a:lnSpc>
              <a:spcAft>
                <a:spcPts val="800"/>
              </a:spcAft>
              <a:buSzPts val="1000"/>
              <a:tabLst>
                <a:tab pos="457200" algn="l"/>
              </a:tabLst>
            </a:pPr>
            <a:r>
              <a:rPr lang="en-US" sz="2400"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Areas for improvement:</a:t>
            </a:r>
          </a:p>
          <a:p>
            <a:pPr marL="742950" marR="0" lvl="1" indent="-285750">
              <a:lnSpc>
                <a:spcPct val="107000"/>
              </a:lnSpc>
              <a:spcAft>
                <a:spcPts val="800"/>
              </a:spcAft>
              <a:buSzPts val="1000"/>
              <a:buFont typeface="Wingdings" panose="05000000000000000000" pitchFamily="2" charset="2"/>
              <a:buChar char="Ø"/>
              <a:tabLst>
                <a:tab pos="914400" algn="l"/>
              </a:tabLst>
            </a:pPr>
            <a:r>
              <a:rPr lang="en-US"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Addressing outliers in time-series predictions.</a:t>
            </a:r>
          </a:p>
          <a:p>
            <a:pPr marL="742950" marR="0" lvl="1" indent="-285750">
              <a:lnSpc>
                <a:spcPct val="107000"/>
              </a:lnSpc>
              <a:spcAft>
                <a:spcPts val="800"/>
              </a:spcAft>
              <a:buSzPts val="1000"/>
              <a:buFont typeface="Wingdings" panose="05000000000000000000" pitchFamily="2" charset="2"/>
              <a:buChar char="Ø"/>
              <a:tabLst>
                <a:tab pos="914400" algn="l"/>
              </a:tabLst>
            </a:pPr>
            <a:r>
              <a:rPr lang="en-US"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Handling class imbalances in classification</a:t>
            </a:r>
            <a:r>
              <a:rPr lang="en-US" sz="1400"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100"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8" name="TextBox 8"/>
          <p:cNvSpPr txBox="1"/>
          <p:nvPr/>
        </p:nvSpPr>
        <p:spPr>
          <a:xfrm>
            <a:off x="3418472" y="855037"/>
            <a:ext cx="5355058" cy="358688"/>
          </a:xfrm>
          <a:prstGeom prst="rect">
            <a:avLst/>
          </a:prstGeom>
        </p:spPr>
        <p:txBody>
          <a:bodyPr lIns="0" tIns="0" rIns="0" bIns="0" rtlCol="0" anchor="t">
            <a:spAutoFit/>
          </a:bodyPr>
          <a:lstStyle/>
          <a:p>
            <a:pPr algn="ctr">
              <a:lnSpc>
                <a:spcPts val="2987"/>
              </a:lnSpc>
              <a:spcBef>
                <a:spcPct val="0"/>
              </a:spcBef>
            </a:pPr>
            <a:r>
              <a:rPr lang="en-US" sz="2400" b="1" spc="181" dirty="0">
                <a:solidFill>
                  <a:srgbClr val="7D5DAB"/>
                </a:solidFill>
                <a:latin typeface="Neue Einstellung Bold"/>
                <a:ea typeface="Neue Einstellung Bold"/>
                <a:cs typeface="Neue Einstellung Bold"/>
                <a:sym typeface="Neue Einstellung Bold"/>
              </a:rPr>
              <a:t>Conclusion</a:t>
            </a:r>
          </a:p>
        </p:txBody>
      </p:sp>
      <p:sp>
        <p:nvSpPr>
          <p:cNvPr id="10" name="TextBox 5">
            <a:extLst>
              <a:ext uri="{FF2B5EF4-FFF2-40B4-BE49-F238E27FC236}">
                <a16:creationId xmlns:a16="http://schemas.microsoft.com/office/drawing/2014/main" id="{6964504C-18E6-8557-A816-5E28296369AD}"/>
              </a:ext>
            </a:extLst>
          </p:cNvPr>
          <p:cNvSpPr txBox="1"/>
          <p:nvPr/>
        </p:nvSpPr>
        <p:spPr>
          <a:xfrm>
            <a:off x="4991450" y="5851227"/>
            <a:ext cx="2689371" cy="262123"/>
          </a:xfrm>
          <a:prstGeom prst="rect">
            <a:avLst/>
          </a:prstGeom>
        </p:spPr>
        <p:txBody>
          <a:bodyPr wrap="square" lIns="0" tIns="0" rIns="0" bIns="0" rtlCol="0" anchor="t">
            <a:spAutoFit/>
          </a:bodyPr>
          <a:lstStyle/>
          <a:p>
            <a:pPr algn="r">
              <a:lnSpc>
                <a:spcPts val="2343"/>
              </a:lnSpc>
              <a:spcBef>
                <a:spcPct val="0"/>
              </a:spcBef>
            </a:pPr>
            <a:r>
              <a:rPr lang="en-US" sz="1400" b="1" dirty="0">
                <a:solidFill>
                  <a:srgbClr val="7D5DAB"/>
                </a:solidFill>
                <a:latin typeface="Neue Einstellung Medium"/>
                <a:ea typeface="Neue Einstellung Medium"/>
                <a:cs typeface="Neue Einstellung Medium"/>
                <a:sym typeface="Neue Einstellung Medium"/>
              </a:rPr>
              <a:t>Christopher Chibuike Enukoha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5847" y="720190"/>
            <a:ext cx="5591961" cy="5452009"/>
          </a:xfrm>
          <a:custGeom>
            <a:avLst/>
            <a:gdLst/>
            <a:ahLst/>
            <a:cxnLst/>
            <a:rect l="l" t="t" r="r" b="b"/>
            <a:pathLst>
              <a:path w="8429808" h="8229600">
                <a:moveTo>
                  <a:pt x="0" y="0"/>
                </a:moveTo>
                <a:lnTo>
                  <a:pt x="8429807" y="0"/>
                </a:lnTo>
                <a:lnTo>
                  <a:pt x="8429807" y="8229600"/>
                </a:lnTo>
                <a:lnTo>
                  <a:pt x="0" y="8229600"/>
                </a:lnTo>
                <a:lnTo>
                  <a:pt x="0" y="0"/>
                </a:lnTo>
                <a:close/>
              </a:path>
            </a:pathLst>
          </a:custGeom>
          <a:blipFill>
            <a:blip r:embed="rId2"/>
            <a:stretch>
              <a:fillRect/>
            </a:stretch>
          </a:blipFill>
        </p:spPr>
      </p:sp>
      <p:grpSp>
        <p:nvGrpSpPr>
          <p:cNvPr id="3" name="Group 3"/>
          <p:cNvGrpSpPr/>
          <p:nvPr/>
        </p:nvGrpSpPr>
        <p:grpSpPr>
          <a:xfrm>
            <a:off x="7135416" y="1941380"/>
            <a:ext cx="3796923" cy="3228388"/>
            <a:chOff x="-2" y="-57150"/>
            <a:chExt cx="7593846" cy="6456779"/>
          </a:xfrm>
        </p:grpSpPr>
        <p:sp>
          <p:nvSpPr>
            <p:cNvPr id="4" name="TextBox 4"/>
            <p:cNvSpPr txBox="1"/>
            <p:nvPr/>
          </p:nvSpPr>
          <p:spPr>
            <a:xfrm>
              <a:off x="172832" y="1698723"/>
              <a:ext cx="7421012" cy="4700906"/>
            </a:xfrm>
            <a:prstGeom prst="rect">
              <a:avLst/>
            </a:prstGeom>
          </p:spPr>
          <p:txBody>
            <a:bodyPr lIns="0" tIns="0" rIns="0" bIns="0" rtlCol="0" anchor="t">
              <a:spAutoFit/>
            </a:bodyPr>
            <a:lstStyle/>
            <a:p>
              <a:pPr marR="0" lvl="0">
                <a:lnSpc>
                  <a:spcPct val="107000"/>
                </a:lnSpc>
                <a:spcAft>
                  <a:spcPts val="800"/>
                </a:spcAft>
                <a:buSzPts val="1000"/>
                <a:tabLst>
                  <a:tab pos="457200" algn="l"/>
                </a:tabLst>
              </a:pPr>
              <a:r>
                <a:rPr lang="en-US" sz="2000"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Predictive modeling for actionable insights:</a:t>
              </a:r>
            </a:p>
            <a:p>
              <a:pPr marL="742950" marR="0" lvl="1" indent="-285750">
                <a:lnSpc>
                  <a:spcPct val="107000"/>
                </a:lnSpc>
                <a:spcAft>
                  <a:spcPts val="800"/>
                </a:spcAft>
                <a:buSzPts val="1000"/>
                <a:buFont typeface="Wingdings" panose="05000000000000000000" pitchFamily="2" charset="2"/>
                <a:buChar char="Ø"/>
                <a:tabLst>
                  <a:tab pos="914400" algn="l"/>
                </a:tabLst>
              </a:pPr>
              <a:r>
                <a:rPr lang="en-US"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Forecasting new COVID-19 cases.</a:t>
              </a:r>
            </a:p>
            <a:p>
              <a:pPr marL="742950" marR="0" lvl="1" indent="-285750">
                <a:lnSpc>
                  <a:spcPct val="107000"/>
                </a:lnSpc>
                <a:spcAft>
                  <a:spcPts val="800"/>
                </a:spcAft>
                <a:buSzPts val="1000"/>
                <a:buFont typeface="Wingdings" panose="05000000000000000000" pitchFamily="2" charset="2"/>
                <a:buChar char="Ø"/>
                <a:tabLst>
                  <a:tab pos="914400" algn="l"/>
                </a:tabLst>
              </a:pPr>
              <a:r>
                <a:rPr lang="en-US" kern="100" dirty="0">
                  <a:solidFill>
                    <a:srgbClr val="7D5DAB"/>
                  </a:solidFill>
                  <a:effectLst/>
                  <a:latin typeface="Calibri" panose="020F0502020204030204" pitchFamily="34" charset="0"/>
                  <a:ea typeface="Calibri" panose="020F0502020204030204" pitchFamily="34" charset="0"/>
                  <a:cs typeface="Times New Roman" panose="02020603050405020304" pitchFamily="18" charset="0"/>
                </a:rPr>
                <a:t>Understanding case trends for resource allocation.</a:t>
              </a:r>
            </a:p>
            <a:p>
              <a:pPr>
                <a:lnSpc>
                  <a:spcPts val="1680"/>
                </a:lnSpc>
                <a:spcBef>
                  <a:spcPct val="0"/>
                </a:spcBef>
              </a:pPr>
              <a:endParaRPr lang="en-US" sz="1200" b="1" dirty="0">
                <a:solidFill>
                  <a:srgbClr val="7D5DAB"/>
                </a:solidFill>
                <a:latin typeface="Neue Einstellung Medium"/>
                <a:ea typeface="Neue Einstellung Medium"/>
                <a:cs typeface="Neue Einstellung Medium"/>
                <a:sym typeface="Neue Einstellung Medium"/>
              </a:endParaRPr>
            </a:p>
          </p:txBody>
        </p:sp>
        <p:sp>
          <p:nvSpPr>
            <p:cNvPr id="5" name="TextBox 5"/>
            <p:cNvSpPr txBox="1"/>
            <p:nvPr/>
          </p:nvSpPr>
          <p:spPr>
            <a:xfrm>
              <a:off x="-2" y="-57150"/>
              <a:ext cx="7593846" cy="687112"/>
            </a:xfrm>
            <a:prstGeom prst="rect">
              <a:avLst/>
            </a:prstGeom>
          </p:spPr>
          <p:txBody>
            <a:bodyPr wrap="square" lIns="0" tIns="0" rIns="0" bIns="0" rtlCol="0" anchor="t">
              <a:spAutoFit/>
            </a:bodyPr>
            <a:lstStyle/>
            <a:p>
              <a:pPr algn="ctr">
                <a:lnSpc>
                  <a:spcPts val="2613"/>
                </a:lnSpc>
                <a:spcBef>
                  <a:spcPct val="0"/>
                </a:spcBef>
              </a:pPr>
              <a:r>
                <a:rPr lang="en-US" sz="3200" b="1" dirty="0">
                  <a:solidFill>
                    <a:srgbClr val="567D8D"/>
                  </a:solidFill>
                  <a:latin typeface="Neue Einstellung Bold"/>
                  <a:ea typeface="Neue Einstellung Bold"/>
                  <a:cs typeface="Neue Einstellung Bold"/>
                  <a:sym typeface="Neue Einstellung Bold"/>
                </a:rPr>
                <a:t>Problem Statement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797725" y="4381675"/>
            <a:ext cx="7312444" cy="18981"/>
          </a:xfrm>
          <a:prstGeom prst="rect">
            <a:avLst/>
          </a:prstGeom>
          <a:solidFill>
            <a:srgbClr val="567D8D"/>
          </a:solidFill>
        </p:spPr>
      </p:sp>
      <p:grpSp>
        <p:nvGrpSpPr>
          <p:cNvPr id="3" name="Group 3"/>
          <p:cNvGrpSpPr/>
          <p:nvPr/>
        </p:nvGrpSpPr>
        <p:grpSpPr>
          <a:xfrm>
            <a:off x="3623621" y="4294623"/>
            <a:ext cx="174104" cy="17410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7D8D"/>
            </a:solidFill>
          </p:spPr>
        </p:sp>
      </p:grpSp>
      <p:grpSp>
        <p:nvGrpSpPr>
          <p:cNvPr id="5" name="Group 5"/>
          <p:cNvGrpSpPr/>
          <p:nvPr/>
        </p:nvGrpSpPr>
        <p:grpSpPr>
          <a:xfrm>
            <a:off x="5531202" y="4304113"/>
            <a:ext cx="174104" cy="17410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7D8D"/>
            </a:solidFill>
          </p:spPr>
        </p:sp>
      </p:grpSp>
      <p:grpSp>
        <p:nvGrpSpPr>
          <p:cNvPr id="7" name="Group 7"/>
          <p:cNvGrpSpPr/>
          <p:nvPr/>
        </p:nvGrpSpPr>
        <p:grpSpPr>
          <a:xfrm>
            <a:off x="7351730" y="4304113"/>
            <a:ext cx="174104" cy="17410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7D8D"/>
            </a:solidFill>
          </p:spPr>
        </p:sp>
      </p:grpSp>
      <p:grpSp>
        <p:nvGrpSpPr>
          <p:cNvPr id="9" name="Group 9"/>
          <p:cNvGrpSpPr/>
          <p:nvPr/>
        </p:nvGrpSpPr>
        <p:grpSpPr>
          <a:xfrm>
            <a:off x="9172259" y="4304113"/>
            <a:ext cx="174104" cy="17410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7D8D"/>
            </a:solidFill>
          </p:spPr>
        </p:sp>
      </p:grpSp>
      <p:grpSp>
        <p:nvGrpSpPr>
          <p:cNvPr id="11" name="Group 11"/>
          <p:cNvGrpSpPr/>
          <p:nvPr/>
        </p:nvGrpSpPr>
        <p:grpSpPr>
          <a:xfrm>
            <a:off x="10992787" y="4304113"/>
            <a:ext cx="174104" cy="17410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7D8D"/>
            </a:solidFill>
          </p:spPr>
        </p:sp>
      </p:grpSp>
      <p:sp>
        <p:nvSpPr>
          <p:cNvPr id="13" name="Freeform 13"/>
          <p:cNvSpPr/>
          <p:nvPr/>
        </p:nvSpPr>
        <p:spPr>
          <a:xfrm>
            <a:off x="495219" y="1231099"/>
            <a:ext cx="2765693" cy="4395803"/>
          </a:xfrm>
          <a:custGeom>
            <a:avLst/>
            <a:gdLst/>
            <a:ahLst/>
            <a:cxnLst/>
            <a:rect l="l" t="t" r="r" b="b"/>
            <a:pathLst>
              <a:path w="4148539" h="6593704">
                <a:moveTo>
                  <a:pt x="0" y="0"/>
                </a:moveTo>
                <a:lnTo>
                  <a:pt x="4148539" y="0"/>
                </a:lnTo>
                <a:lnTo>
                  <a:pt x="4148539" y="6593704"/>
                </a:lnTo>
                <a:lnTo>
                  <a:pt x="0" y="6593704"/>
                </a:lnTo>
                <a:lnTo>
                  <a:pt x="0" y="0"/>
                </a:lnTo>
                <a:close/>
              </a:path>
            </a:pathLst>
          </a:custGeom>
          <a:blipFill>
            <a:blip r:embed="rId2"/>
            <a:stretch>
              <a:fillRect/>
            </a:stretch>
          </a:blipFill>
        </p:spPr>
      </p:sp>
      <p:grpSp>
        <p:nvGrpSpPr>
          <p:cNvPr id="14" name="Group 14"/>
          <p:cNvGrpSpPr/>
          <p:nvPr/>
        </p:nvGrpSpPr>
        <p:grpSpPr>
          <a:xfrm>
            <a:off x="4618225" y="685800"/>
            <a:ext cx="5851172" cy="1154050"/>
            <a:chOff x="0" y="0"/>
            <a:chExt cx="11702344" cy="2308100"/>
          </a:xfrm>
        </p:grpSpPr>
        <p:sp>
          <p:nvSpPr>
            <p:cNvPr id="15" name="TextBox 15"/>
            <p:cNvSpPr txBox="1"/>
            <p:nvPr/>
          </p:nvSpPr>
          <p:spPr>
            <a:xfrm>
              <a:off x="0" y="0"/>
              <a:ext cx="11702344" cy="1308050"/>
            </a:xfrm>
            <a:prstGeom prst="rect">
              <a:avLst/>
            </a:prstGeom>
          </p:spPr>
          <p:txBody>
            <a:bodyPr lIns="0" tIns="0" rIns="0" bIns="0" rtlCol="0" anchor="t">
              <a:spAutoFit/>
            </a:bodyPr>
            <a:lstStyle/>
            <a:p>
              <a:pPr algn="ctr">
                <a:lnSpc>
                  <a:spcPts val="5120"/>
                </a:lnSpc>
              </a:pPr>
              <a:r>
                <a:rPr lang="en-US" sz="4266" b="1" dirty="0">
                  <a:solidFill>
                    <a:srgbClr val="7D5DAB"/>
                  </a:solidFill>
                  <a:latin typeface="Neue Einstellung Bold"/>
                  <a:ea typeface="Neue Einstellung Bold"/>
                  <a:cs typeface="Neue Einstellung Bold"/>
                  <a:sym typeface="Neue Einstellung Bold"/>
                </a:rPr>
                <a:t>Methodology</a:t>
              </a:r>
            </a:p>
          </p:txBody>
        </p:sp>
        <p:sp>
          <p:nvSpPr>
            <p:cNvPr id="16" name="TextBox 16"/>
            <p:cNvSpPr txBox="1"/>
            <p:nvPr/>
          </p:nvSpPr>
          <p:spPr>
            <a:xfrm>
              <a:off x="1303980" y="1791548"/>
              <a:ext cx="9094390" cy="516552"/>
            </a:xfrm>
            <a:prstGeom prst="rect">
              <a:avLst/>
            </a:prstGeom>
          </p:spPr>
          <p:txBody>
            <a:bodyPr lIns="0" tIns="0" rIns="0" bIns="0" rtlCol="0" anchor="t">
              <a:spAutoFit/>
            </a:bodyPr>
            <a:lstStyle/>
            <a:p>
              <a:pPr algn="ctr">
                <a:lnSpc>
                  <a:spcPts val="2239"/>
                </a:lnSpc>
                <a:spcBef>
                  <a:spcPct val="0"/>
                </a:spcBef>
              </a:pPr>
              <a:r>
                <a:rPr lang="en-US" sz="1600" b="1" dirty="0">
                  <a:solidFill>
                    <a:srgbClr val="7D5DAB"/>
                  </a:solidFill>
                  <a:latin typeface="Neue Einstellung Medium"/>
                  <a:ea typeface="Neue Einstellung Medium"/>
                  <a:cs typeface="Neue Einstellung Medium"/>
                  <a:sym typeface="Neue Einstellung Medium"/>
                </a:rPr>
                <a:t>Project road map</a:t>
              </a:r>
            </a:p>
          </p:txBody>
        </p:sp>
      </p:grpSp>
      <p:grpSp>
        <p:nvGrpSpPr>
          <p:cNvPr id="17" name="Group 17"/>
          <p:cNvGrpSpPr/>
          <p:nvPr/>
        </p:nvGrpSpPr>
        <p:grpSpPr>
          <a:xfrm>
            <a:off x="3701298" y="2561435"/>
            <a:ext cx="2248561" cy="969820"/>
            <a:chOff x="-18752" y="-90605"/>
            <a:chExt cx="4497123" cy="1939640"/>
          </a:xfrm>
        </p:grpSpPr>
        <p:sp>
          <p:nvSpPr>
            <p:cNvPr id="18" name="TextBox 18"/>
            <p:cNvSpPr txBox="1"/>
            <p:nvPr/>
          </p:nvSpPr>
          <p:spPr>
            <a:xfrm>
              <a:off x="-18752" y="-90605"/>
              <a:ext cx="4497123" cy="979498"/>
            </a:xfrm>
            <a:prstGeom prst="rect">
              <a:avLst/>
            </a:prstGeom>
          </p:spPr>
          <p:txBody>
            <a:bodyPr lIns="0" tIns="0" rIns="0" bIns="0" rtlCol="0" anchor="t">
              <a:spAutoFit/>
            </a:bodyPr>
            <a:lstStyle/>
            <a:p>
              <a:pPr algn="ctr">
                <a:lnSpc>
                  <a:spcPts val="1960"/>
                </a:lnSpc>
                <a:spcBef>
                  <a:spcPct val="0"/>
                </a:spcBef>
              </a:pPr>
              <a:r>
                <a:rPr lang="en-US" sz="1400" b="1" dirty="0">
                  <a:solidFill>
                    <a:srgbClr val="567D8D"/>
                  </a:solidFill>
                  <a:latin typeface="Code Pro Bold"/>
                  <a:ea typeface="Code Pro Bold"/>
                  <a:cs typeface="Code Pro Bold"/>
                  <a:sym typeface="Code Pro Bold"/>
                </a:rPr>
                <a:t>Data Preparation</a:t>
              </a:r>
            </a:p>
            <a:p>
              <a:pPr algn="ctr">
                <a:lnSpc>
                  <a:spcPts val="1960"/>
                </a:lnSpc>
                <a:spcBef>
                  <a:spcPct val="0"/>
                </a:spcBef>
              </a:pPr>
              <a:endParaRPr lang="en-US" sz="1400" b="1" dirty="0">
                <a:solidFill>
                  <a:srgbClr val="567D8D"/>
                </a:solidFill>
                <a:latin typeface="Code Pro Bold"/>
                <a:ea typeface="Code Pro Bold"/>
                <a:cs typeface="Code Pro Bold"/>
                <a:sym typeface="Code Pro Bold"/>
              </a:endParaRPr>
            </a:p>
          </p:txBody>
        </p:sp>
        <p:sp>
          <p:nvSpPr>
            <p:cNvPr id="19" name="TextBox 19"/>
            <p:cNvSpPr txBox="1"/>
            <p:nvPr/>
          </p:nvSpPr>
          <p:spPr>
            <a:xfrm>
              <a:off x="0" y="728729"/>
              <a:ext cx="4339647" cy="1120306"/>
            </a:xfrm>
            <a:prstGeom prst="rect">
              <a:avLst/>
            </a:prstGeom>
          </p:spPr>
          <p:txBody>
            <a:bodyPr lIns="0" tIns="0" rIns="0" bIns="0" rtlCol="0" anchor="t">
              <a:spAutoFit/>
            </a:bodyPr>
            <a:lstStyle/>
            <a:p>
              <a:pPr algn="ctr">
                <a:lnSpc>
                  <a:spcPts val="1493"/>
                </a:lnSpc>
                <a:spcBef>
                  <a:spcPct val="0"/>
                </a:spcBef>
              </a:pPr>
              <a:r>
                <a:rPr lang="en-US" sz="1067" b="1" dirty="0">
                  <a:solidFill>
                    <a:srgbClr val="7D5DAB"/>
                  </a:solidFill>
                  <a:latin typeface="Neue Einstellung Medium"/>
                  <a:ea typeface="Neue Einstellung Medium"/>
                  <a:cs typeface="Neue Einstellung Medium"/>
                  <a:sym typeface="Neue Einstellung Medium"/>
                </a:rPr>
                <a:t>Data cleaning and transformation for better model accuracy.</a:t>
              </a:r>
            </a:p>
            <a:p>
              <a:pPr algn="ctr">
                <a:lnSpc>
                  <a:spcPts val="1493"/>
                </a:lnSpc>
                <a:spcBef>
                  <a:spcPct val="0"/>
                </a:spcBef>
              </a:pPr>
              <a:r>
                <a:rPr lang="en-US" sz="1067" b="1" dirty="0">
                  <a:solidFill>
                    <a:srgbClr val="7D5DAB"/>
                  </a:solidFill>
                  <a:latin typeface="Neue Einstellung Medium"/>
                  <a:ea typeface="Neue Einstellung Medium"/>
                  <a:cs typeface="Neue Einstellung Medium"/>
                  <a:sym typeface="Neue Einstellung Medium"/>
                </a:rPr>
                <a:t>.</a:t>
              </a:r>
            </a:p>
          </p:txBody>
        </p:sp>
      </p:grpSp>
      <p:grpSp>
        <p:nvGrpSpPr>
          <p:cNvPr id="23" name="Group 23"/>
          <p:cNvGrpSpPr/>
          <p:nvPr/>
        </p:nvGrpSpPr>
        <p:grpSpPr>
          <a:xfrm>
            <a:off x="6002569" y="4713016"/>
            <a:ext cx="2248561" cy="922662"/>
            <a:chOff x="0" y="-47625"/>
            <a:chExt cx="4497123" cy="1845324"/>
          </a:xfrm>
        </p:grpSpPr>
        <p:sp>
          <p:nvSpPr>
            <p:cNvPr id="24" name="TextBox 24"/>
            <p:cNvSpPr txBox="1"/>
            <p:nvPr/>
          </p:nvSpPr>
          <p:spPr>
            <a:xfrm>
              <a:off x="0" y="-47625"/>
              <a:ext cx="4497123" cy="466538"/>
            </a:xfrm>
            <a:prstGeom prst="rect">
              <a:avLst/>
            </a:prstGeom>
          </p:spPr>
          <p:txBody>
            <a:bodyPr lIns="0" tIns="0" rIns="0" bIns="0" rtlCol="0" anchor="t">
              <a:spAutoFit/>
            </a:bodyPr>
            <a:lstStyle/>
            <a:p>
              <a:pPr algn="ctr">
                <a:lnSpc>
                  <a:spcPts val="1960"/>
                </a:lnSpc>
                <a:spcBef>
                  <a:spcPct val="0"/>
                </a:spcBef>
              </a:pPr>
              <a:r>
                <a:rPr lang="en-US" sz="1400" b="1" dirty="0">
                  <a:solidFill>
                    <a:srgbClr val="567D8D"/>
                  </a:solidFill>
                  <a:latin typeface="Code Pro Bold"/>
                  <a:ea typeface="Code Pro Bold"/>
                  <a:cs typeface="Code Pro Bold"/>
                  <a:sym typeface="Code Pro Bold"/>
                </a:rPr>
                <a:t>Model Development</a:t>
              </a:r>
            </a:p>
          </p:txBody>
        </p:sp>
        <p:sp>
          <p:nvSpPr>
            <p:cNvPr id="25" name="TextBox 25"/>
            <p:cNvSpPr txBox="1"/>
            <p:nvPr/>
          </p:nvSpPr>
          <p:spPr>
            <a:xfrm>
              <a:off x="0" y="677393"/>
              <a:ext cx="4339647" cy="1120306"/>
            </a:xfrm>
            <a:prstGeom prst="rect">
              <a:avLst/>
            </a:prstGeom>
          </p:spPr>
          <p:txBody>
            <a:bodyPr lIns="0" tIns="0" rIns="0" bIns="0" rtlCol="0" anchor="t">
              <a:spAutoFit/>
            </a:bodyPr>
            <a:lstStyle/>
            <a:p>
              <a:pPr algn="ctr">
                <a:lnSpc>
                  <a:spcPts val="1493"/>
                </a:lnSpc>
                <a:spcBef>
                  <a:spcPct val="0"/>
                </a:spcBef>
              </a:pPr>
              <a:r>
                <a:rPr lang="en-US" sz="1067" b="1" dirty="0">
                  <a:solidFill>
                    <a:srgbClr val="7D5DAB"/>
                  </a:solidFill>
                  <a:latin typeface="Neue Einstellung Medium"/>
                  <a:ea typeface="Neue Einstellung Medium"/>
                  <a:cs typeface="Neue Einstellung Medium"/>
                  <a:sym typeface="Neue Einstellung Medium"/>
                </a:rPr>
                <a:t>In this project two models were developed Times series mode and classification model.</a:t>
              </a:r>
            </a:p>
          </p:txBody>
        </p:sp>
      </p:grpSp>
      <p:grpSp>
        <p:nvGrpSpPr>
          <p:cNvPr id="26" name="Group 26"/>
          <p:cNvGrpSpPr/>
          <p:nvPr/>
        </p:nvGrpSpPr>
        <p:grpSpPr>
          <a:xfrm>
            <a:off x="9099219" y="2553887"/>
            <a:ext cx="2740355" cy="909427"/>
            <a:chOff x="0" y="-47625"/>
            <a:chExt cx="5480711" cy="1818854"/>
          </a:xfrm>
        </p:grpSpPr>
        <p:sp>
          <p:nvSpPr>
            <p:cNvPr id="27" name="TextBox 27"/>
            <p:cNvSpPr txBox="1"/>
            <p:nvPr/>
          </p:nvSpPr>
          <p:spPr>
            <a:xfrm>
              <a:off x="0" y="-47625"/>
              <a:ext cx="5480711" cy="466538"/>
            </a:xfrm>
            <a:prstGeom prst="rect">
              <a:avLst/>
            </a:prstGeom>
          </p:spPr>
          <p:txBody>
            <a:bodyPr wrap="square" lIns="0" tIns="0" rIns="0" bIns="0" rtlCol="0" anchor="t">
              <a:spAutoFit/>
            </a:bodyPr>
            <a:lstStyle/>
            <a:p>
              <a:pPr algn="ctr">
                <a:lnSpc>
                  <a:spcPts val="1960"/>
                </a:lnSpc>
                <a:spcBef>
                  <a:spcPct val="0"/>
                </a:spcBef>
              </a:pPr>
              <a:r>
                <a:rPr lang="en-US" sz="1400" b="1" dirty="0">
                  <a:solidFill>
                    <a:srgbClr val="567D8D"/>
                  </a:solidFill>
                  <a:latin typeface="Code Pro Bold"/>
                  <a:ea typeface="Code Pro Bold"/>
                  <a:cs typeface="Code Pro Bold"/>
                  <a:sym typeface="Code Pro Bold"/>
                </a:rPr>
                <a:t>Exploratory Data Analysis (EDA)</a:t>
              </a:r>
            </a:p>
          </p:txBody>
        </p:sp>
        <p:sp>
          <p:nvSpPr>
            <p:cNvPr id="28" name="TextBox 28"/>
            <p:cNvSpPr txBox="1"/>
            <p:nvPr/>
          </p:nvSpPr>
          <p:spPr>
            <a:xfrm>
              <a:off x="0" y="650923"/>
              <a:ext cx="4339647" cy="1120306"/>
            </a:xfrm>
            <a:prstGeom prst="rect">
              <a:avLst/>
            </a:prstGeom>
          </p:spPr>
          <p:txBody>
            <a:bodyPr wrap="square" lIns="0" tIns="0" rIns="0" bIns="0" rtlCol="0" anchor="t">
              <a:spAutoFit/>
            </a:bodyPr>
            <a:lstStyle/>
            <a:p>
              <a:pPr algn="ctr">
                <a:lnSpc>
                  <a:spcPts val="1493"/>
                </a:lnSpc>
                <a:spcBef>
                  <a:spcPct val="0"/>
                </a:spcBef>
              </a:pPr>
              <a:r>
                <a:rPr lang="en-US" sz="1067" b="1" dirty="0">
                  <a:solidFill>
                    <a:srgbClr val="7D5DAB"/>
                  </a:solidFill>
                  <a:latin typeface="Neue Einstellung Medium"/>
                  <a:ea typeface="Neue Einstellung Medium"/>
                  <a:cs typeface="Neue Einstellung Medium"/>
                  <a:sym typeface="Neue Einstellung Medium"/>
                </a:rPr>
                <a:t>conducted exploratory data analysis to uncover key metrics in the datasets .</a:t>
              </a:r>
            </a:p>
          </p:txBody>
        </p:sp>
      </p:grpSp>
      <p:grpSp>
        <p:nvGrpSpPr>
          <p:cNvPr id="29" name="Group 29"/>
          <p:cNvGrpSpPr/>
          <p:nvPr/>
        </p:nvGrpSpPr>
        <p:grpSpPr>
          <a:xfrm>
            <a:off x="6079889" y="2561435"/>
            <a:ext cx="2835090" cy="1124689"/>
            <a:chOff x="0" y="-47625"/>
            <a:chExt cx="4497123" cy="2249378"/>
          </a:xfrm>
        </p:grpSpPr>
        <p:sp>
          <p:nvSpPr>
            <p:cNvPr id="30" name="TextBox 30"/>
            <p:cNvSpPr txBox="1"/>
            <p:nvPr/>
          </p:nvSpPr>
          <p:spPr>
            <a:xfrm>
              <a:off x="0" y="-47625"/>
              <a:ext cx="4497123" cy="466538"/>
            </a:xfrm>
            <a:prstGeom prst="rect">
              <a:avLst/>
            </a:prstGeom>
          </p:spPr>
          <p:txBody>
            <a:bodyPr lIns="0" tIns="0" rIns="0" bIns="0" rtlCol="0" anchor="t">
              <a:spAutoFit/>
            </a:bodyPr>
            <a:lstStyle/>
            <a:p>
              <a:pPr algn="ctr">
                <a:lnSpc>
                  <a:spcPts val="1960"/>
                </a:lnSpc>
                <a:spcBef>
                  <a:spcPct val="0"/>
                </a:spcBef>
              </a:pPr>
              <a:r>
                <a:rPr lang="en-US" sz="1400" b="1" dirty="0">
                  <a:solidFill>
                    <a:srgbClr val="567D8D"/>
                  </a:solidFill>
                  <a:latin typeface="Code Pro Bold"/>
                  <a:ea typeface="Code Pro Bold"/>
                  <a:cs typeface="Code Pro Bold"/>
                  <a:sym typeface="Code Pro Bold"/>
                </a:rPr>
                <a:t>Feature Engineering</a:t>
              </a:r>
            </a:p>
          </p:txBody>
        </p:sp>
        <p:sp>
          <p:nvSpPr>
            <p:cNvPr id="31" name="TextBox 31"/>
            <p:cNvSpPr txBox="1"/>
            <p:nvPr/>
          </p:nvSpPr>
          <p:spPr>
            <a:xfrm>
              <a:off x="78736" y="696725"/>
              <a:ext cx="4339646" cy="1505028"/>
            </a:xfrm>
            <a:prstGeom prst="rect">
              <a:avLst/>
            </a:prstGeom>
          </p:spPr>
          <p:txBody>
            <a:bodyPr lIns="0" tIns="0" rIns="0" bIns="0" rtlCol="0" anchor="t">
              <a:spAutoFit/>
            </a:bodyPr>
            <a:lstStyle/>
            <a:p>
              <a:pPr algn="ctr">
                <a:lnSpc>
                  <a:spcPts val="1493"/>
                </a:lnSpc>
                <a:spcBef>
                  <a:spcPct val="0"/>
                </a:spcBef>
              </a:pPr>
              <a:r>
                <a:rPr lang="en-US" sz="1067" b="1" dirty="0">
                  <a:solidFill>
                    <a:srgbClr val="7D5DAB"/>
                  </a:solidFill>
                  <a:latin typeface="Neue Einstellung Medium"/>
                  <a:ea typeface="Neue Einstellung Medium"/>
                  <a:cs typeface="Neue Einstellung Medium"/>
                  <a:sym typeface="Neue Einstellung Medium"/>
                </a:rPr>
                <a:t>Performed Feature engineering for model better performance, the future engineering was done by generating new features and performing feature selection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26684" y="685800"/>
            <a:ext cx="14817" cy="5486400"/>
          </a:xfrm>
          <a:prstGeom prst="rect">
            <a:avLst/>
          </a:prstGeom>
          <a:solidFill>
            <a:srgbClr val="121715"/>
          </a:solidFill>
        </p:spPr>
      </p:sp>
      <p:grpSp>
        <p:nvGrpSpPr>
          <p:cNvPr id="3" name="Group 3"/>
          <p:cNvGrpSpPr/>
          <p:nvPr/>
        </p:nvGrpSpPr>
        <p:grpSpPr>
          <a:xfrm>
            <a:off x="7601985" y="685800"/>
            <a:ext cx="3904215" cy="5486400"/>
            <a:chOff x="0" y="0"/>
            <a:chExt cx="11451475" cy="16092192"/>
          </a:xfrm>
        </p:grpSpPr>
        <p:sp>
          <p:nvSpPr>
            <p:cNvPr id="4" name="Freeform 4"/>
            <p:cNvSpPr/>
            <p:nvPr/>
          </p:nvSpPr>
          <p:spPr>
            <a:xfrm>
              <a:off x="0" y="0"/>
              <a:ext cx="11451475" cy="16092193"/>
            </a:xfrm>
            <a:custGeom>
              <a:avLst/>
              <a:gdLst/>
              <a:ahLst/>
              <a:cxnLst/>
              <a:rect l="l" t="t" r="r" b="b"/>
              <a:pathLst>
                <a:path w="11451475" h="16092193">
                  <a:moveTo>
                    <a:pt x="6883242" y="0"/>
                  </a:moveTo>
                  <a:lnTo>
                    <a:pt x="11451475" y="0"/>
                  </a:lnTo>
                  <a:lnTo>
                    <a:pt x="11451475" y="16092193"/>
                  </a:lnTo>
                  <a:lnTo>
                    <a:pt x="0" y="16092193"/>
                  </a:lnTo>
                  <a:lnTo>
                    <a:pt x="0" y="8060720"/>
                  </a:lnTo>
                  <a:cubicBezTo>
                    <a:pt x="0" y="3608543"/>
                    <a:pt x="3081421" y="0"/>
                    <a:pt x="6883242" y="0"/>
                  </a:cubicBezTo>
                  <a:close/>
                </a:path>
              </a:pathLst>
            </a:custGeom>
            <a:blipFill>
              <a:blip r:embed="rId2"/>
              <a:stretch>
                <a:fillRect l="-62420" r="-62420"/>
              </a:stretch>
            </a:blipFill>
          </p:spPr>
        </p:sp>
      </p:grpSp>
      <p:sp>
        <p:nvSpPr>
          <p:cNvPr id="5" name="TextBox 5"/>
          <p:cNvSpPr txBox="1"/>
          <p:nvPr/>
        </p:nvSpPr>
        <p:spPr>
          <a:xfrm>
            <a:off x="2409431" y="1856070"/>
            <a:ext cx="4361170" cy="566502"/>
          </a:xfrm>
          <a:prstGeom prst="rect">
            <a:avLst/>
          </a:prstGeom>
        </p:spPr>
        <p:txBody>
          <a:bodyPr lIns="0" tIns="0" rIns="0" bIns="0" rtlCol="0" anchor="t">
            <a:spAutoFit/>
          </a:bodyPr>
          <a:lstStyle/>
          <a:p>
            <a:pPr marL="0" marR="0">
              <a:lnSpc>
                <a:spcPct val="107000"/>
              </a:lnSpc>
              <a:spcAft>
                <a:spcPts val="800"/>
              </a:spcAft>
            </a:pP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Feature Engineering</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BE10FD1-6C21-9233-11EC-2DCE183F8A5B}"/>
              </a:ext>
            </a:extLst>
          </p:cNvPr>
          <p:cNvSpPr txBox="1"/>
          <p:nvPr/>
        </p:nvSpPr>
        <p:spPr>
          <a:xfrm>
            <a:off x="1657996" y="2861225"/>
            <a:ext cx="5943989" cy="1673856"/>
          </a:xfrm>
          <a:prstGeom prst="rect">
            <a:avLst/>
          </a:prstGeom>
        </p:spPr>
        <p:txBody>
          <a:bodyPr wrap="square" lIns="0" tIns="0" rIns="0" bIns="0" rtlCol="0" anchor="t">
            <a:spAutoFit/>
          </a:bodyPr>
          <a:lstStyle/>
          <a:p>
            <a:pPr marL="342900" marR="0" lvl="0" indent="-342900">
              <a:lnSpc>
                <a:spcPct val="107000"/>
              </a:lnSpc>
              <a:spcAft>
                <a:spcPts val="800"/>
              </a:spcAft>
              <a:buSzPts val="1000"/>
              <a:buFont typeface="Wingdings" panose="05000000000000000000" pitchFamily="2" charset="2"/>
              <a:buChar char="Ø"/>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Generated features like population per 100,000, daily growth rates and mortality rate.</a:t>
            </a:r>
          </a:p>
          <a:p>
            <a:pPr marL="342900" marR="0" lvl="0" indent="-342900">
              <a:lnSpc>
                <a:spcPct val="107000"/>
              </a:lnSpc>
              <a:spcAft>
                <a:spcPts val="800"/>
              </a:spcAft>
              <a:buSzPts val="1000"/>
              <a:buFont typeface="Wingdings" panose="05000000000000000000" pitchFamily="2" charset="2"/>
              <a:buChar char="Ø"/>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Selected features using correlation methods and feature importance.</a:t>
            </a:r>
          </a:p>
          <a:p>
            <a:pPr marL="0" marR="0">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411F-6742-323F-CE06-FA4F9DF47BA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D67BAD0-43A4-A4B5-5D28-DB83DF114F47}"/>
              </a:ext>
            </a:extLst>
          </p:cNvPr>
          <p:cNvGrpSpPr/>
          <p:nvPr/>
        </p:nvGrpSpPr>
        <p:grpSpPr>
          <a:xfrm>
            <a:off x="3298005" y="111269"/>
            <a:ext cx="8208196" cy="1078263"/>
            <a:chOff x="-3741928" y="0"/>
            <a:chExt cx="16416392" cy="3242305"/>
          </a:xfrm>
        </p:grpSpPr>
        <p:sp>
          <p:nvSpPr>
            <p:cNvPr id="3" name="TextBox 3">
              <a:extLst>
                <a:ext uri="{FF2B5EF4-FFF2-40B4-BE49-F238E27FC236}">
                  <a16:creationId xmlns:a16="http://schemas.microsoft.com/office/drawing/2014/main" id="{1AC4E7A3-9BF0-B902-3010-1B25E5707FDE}"/>
                </a:ext>
              </a:extLst>
            </p:cNvPr>
            <p:cNvSpPr txBox="1"/>
            <p:nvPr/>
          </p:nvSpPr>
          <p:spPr>
            <a:xfrm>
              <a:off x="-3741928" y="0"/>
              <a:ext cx="16416392" cy="2011946"/>
            </a:xfrm>
            <a:prstGeom prst="rect">
              <a:avLst/>
            </a:prstGeom>
          </p:spPr>
          <p:txBody>
            <a:bodyPr wrap="square" lIns="0" tIns="0" rIns="0" bIns="0" rtlCol="0" anchor="t">
              <a:spAutoFit/>
            </a:bodyPr>
            <a:lstStyle/>
            <a:p>
              <a:pPr algn="ctr">
                <a:lnSpc>
                  <a:spcPts val="6000"/>
                </a:lnSpc>
              </a:pPr>
              <a:r>
                <a:rPr lang="en-US" sz="2800" dirty="0">
                  <a:solidFill>
                    <a:srgbClr val="567D8D"/>
                  </a:solidFill>
                  <a:latin typeface="Calibri" panose="020F0502020204030204" pitchFamily="34" charset="0"/>
                  <a:ea typeface="Calibri" panose="020F0502020204030204" pitchFamily="34" charset="0"/>
                  <a:cs typeface="Times New Roman" panose="02020603050405020304" pitchFamily="18" charset="0"/>
                </a:rPr>
                <a:t>F</a:t>
              </a:r>
              <a:r>
                <a:rPr lang="en-US" sz="2800" dirty="0">
                  <a:solidFill>
                    <a:srgbClr val="567D8D"/>
                  </a:solidFill>
                  <a:effectLst/>
                  <a:latin typeface="Calibri" panose="020F0502020204030204" pitchFamily="34" charset="0"/>
                  <a:ea typeface="Calibri" panose="020F0502020204030204" pitchFamily="34" charset="0"/>
                  <a:cs typeface="Times New Roman" panose="02020603050405020304" pitchFamily="18" charset="0"/>
                </a:rPr>
                <a:t>eatures selection using correlation </a:t>
              </a:r>
              <a:endParaRPr lang="en-US" sz="2800" b="1" spc="50" dirty="0">
                <a:solidFill>
                  <a:srgbClr val="567D8D"/>
                </a:solidFill>
                <a:latin typeface="Playfair Display Bold"/>
                <a:ea typeface="Playfair Display Bold"/>
                <a:cs typeface="Playfair Display Bold"/>
                <a:sym typeface="Playfair Display Bold"/>
              </a:endParaRPr>
            </a:p>
          </p:txBody>
        </p:sp>
        <p:sp>
          <p:nvSpPr>
            <p:cNvPr id="4" name="TextBox 4">
              <a:extLst>
                <a:ext uri="{FF2B5EF4-FFF2-40B4-BE49-F238E27FC236}">
                  <a16:creationId xmlns:a16="http://schemas.microsoft.com/office/drawing/2014/main" id="{26E9A793-8E48-1391-AF44-969E3E82F553}"/>
                </a:ext>
              </a:extLst>
            </p:cNvPr>
            <p:cNvSpPr txBox="1"/>
            <p:nvPr/>
          </p:nvSpPr>
          <p:spPr>
            <a:xfrm>
              <a:off x="1373024" y="2635855"/>
              <a:ext cx="11301438" cy="606450"/>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grpSp>
      <p:sp>
        <p:nvSpPr>
          <p:cNvPr id="6" name="AutoShape 6">
            <a:extLst>
              <a:ext uri="{FF2B5EF4-FFF2-40B4-BE49-F238E27FC236}">
                <a16:creationId xmlns:a16="http://schemas.microsoft.com/office/drawing/2014/main" id="{6C9F26D3-5BE2-2475-E42A-48E6396C455E}"/>
              </a:ext>
            </a:extLst>
          </p:cNvPr>
          <p:cNvSpPr/>
          <p:nvPr/>
        </p:nvSpPr>
        <p:spPr>
          <a:xfrm>
            <a:off x="1" y="0"/>
            <a:ext cx="2298137" cy="6858000"/>
          </a:xfrm>
          <a:prstGeom prst="rect">
            <a:avLst/>
          </a:prstGeom>
          <a:solidFill>
            <a:srgbClr val="7D5DAB"/>
          </a:solidFill>
        </p:spPr>
      </p:sp>
      <p:sp>
        <p:nvSpPr>
          <p:cNvPr id="8" name="AutoShape 8">
            <a:extLst>
              <a:ext uri="{FF2B5EF4-FFF2-40B4-BE49-F238E27FC236}">
                <a16:creationId xmlns:a16="http://schemas.microsoft.com/office/drawing/2014/main" id="{E327D050-392B-A68D-4A6B-3C8DCC07F71A}"/>
              </a:ext>
            </a:extLst>
          </p:cNvPr>
          <p:cNvSpPr/>
          <p:nvPr/>
        </p:nvSpPr>
        <p:spPr>
          <a:xfrm>
            <a:off x="1226684" y="685800"/>
            <a:ext cx="14817" cy="5486400"/>
          </a:xfrm>
          <a:prstGeom prst="rect">
            <a:avLst/>
          </a:prstGeom>
          <a:solidFill>
            <a:srgbClr val="C0DBD0"/>
          </a:solidFill>
        </p:spPr>
      </p:sp>
      <p:pic>
        <p:nvPicPr>
          <p:cNvPr id="7" name="Picture 6">
            <a:extLst>
              <a:ext uri="{FF2B5EF4-FFF2-40B4-BE49-F238E27FC236}">
                <a16:creationId xmlns:a16="http://schemas.microsoft.com/office/drawing/2014/main" id="{F72F1409-9F52-901A-CED8-4C18E8218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910" y="987851"/>
            <a:ext cx="8886290" cy="5668468"/>
          </a:xfrm>
          <a:prstGeom prst="rect">
            <a:avLst/>
          </a:prstGeom>
        </p:spPr>
      </p:pic>
    </p:spTree>
    <p:extLst>
      <p:ext uri="{BB962C8B-B14F-4D97-AF65-F5344CB8AC3E}">
        <p14:creationId xmlns:p14="http://schemas.microsoft.com/office/powerpoint/2010/main" val="144902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18A9D-06ED-2AC4-ED4D-62943D81529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29CA243-63F1-DDC5-1A01-650996154EA8}"/>
              </a:ext>
            </a:extLst>
          </p:cNvPr>
          <p:cNvGrpSpPr/>
          <p:nvPr/>
        </p:nvGrpSpPr>
        <p:grpSpPr>
          <a:xfrm>
            <a:off x="3298005" y="111269"/>
            <a:ext cx="8208196" cy="1078263"/>
            <a:chOff x="-3741928" y="0"/>
            <a:chExt cx="16416392" cy="3242305"/>
          </a:xfrm>
        </p:grpSpPr>
        <p:sp>
          <p:nvSpPr>
            <p:cNvPr id="3" name="TextBox 3">
              <a:extLst>
                <a:ext uri="{FF2B5EF4-FFF2-40B4-BE49-F238E27FC236}">
                  <a16:creationId xmlns:a16="http://schemas.microsoft.com/office/drawing/2014/main" id="{E8C6E7A3-0108-D184-FC39-F33E38FF2FF7}"/>
                </a:ext>
              </a:extLst>
            </p:cNvPr>
            <p:cNvSpPr txBox="1"/>
            <p:nvPr/>
          </p:nvSpPr>
          <p:spPr>
            <a:xfrm>
              <a:off x="-3741928" y="0"/>
              <a:ext cx="16416392" cy="2011946"/>
            </a:xfrm>
            <a:prstGeom prst="rect">
              <a:avLst/>
            </a:prstGeom>
          </p:spPr>
          <p:txBody>
            <a:bodyPr wrap="square" lIns="0" tIns="0" rIns="0" bIns="0" rtlCol="0" anchor="t">
              <a:spAutoFit/>
            </a:bodyPr>
            <a:lstStyle/>
            <a:p>
              <a:pPr algn="ctr">
                <a:lnSpc>
                  <a:spcPts val="6000"/>
                </a:lnSpc>
              </a:pPr>
              <a:r>
                <a:rPr lang="en-US" sz="2800" dirty="0">
                  <a:solidFill>
                    <a:srgbClr val="567D8D"/>
                  </a:solidFill>
                  <a:latin typeface="Calibri" panose="020F0502020204030204" pitchFamily="34" charset="0"/>
                  <a:ea typeface="Calibri" panose="020F0502020204030204" pitchFamily="34" charset="0"/>
                  <a:cs typeface="Times New Roman" panose="02020603050405020304" pitchFamily="18" charset="0"/>
                </a:rPr>
                <a:t>F</a:t>
              </a:r>
              <a:r>
                <a:rPr lang="en-US" sz="2800" dirty="0">
                  <a:solidFill>
                    <a:srgbClr val="567D8D"/>
                  </a:solidFill>
                  <a:effectLst/>
                  <a:latin typeface="Calibri" panose="020F0502020204030204" pitchFamily="34" charset="0"/>
                  <a:ea typeface="Calibri" panose="020F0502020204030204" pitchFamily="34" charset="0"/>
                  <a:cs typeface="Times New Roman" panose="02020603050405020304" pitchFamily="18" charset="0"/>
                </a:rPr>
                <a:t>eatures selection using feature importance. </a:t>
              </a:r>
              <a:endParaRPr lang="en-US" sz="2800" b="1" spc="50" dirty="0">
                <a:solidFill>
                  <a:srgbClr val="567D8D"/>
                </a:solidFill>
                <a:latin typeface="Playfair Display Bold"/>
                <a:ea typeface="Playfair Display Bold"/>
                <a:cs typeface="Playfair Display Bold"/>
                <a:sym typeface="Playfair Display Bold"/>
              </a:endParaRPr>
            </a:p>
          </p:txBody>
        </p:sp>
        <p:sp>
          <p:nvSpPr>
            <p:cNvPr id="4" name="TextBox 4">
              <a:extLst>
                <a:ext uri="{FF2B5EF4-FFF2-40B4-BE49-F238E27FC236}">
                  <a16:creationId xmlns:a16="http://schemas.microsoft.com/office/drawing/2014/main" id="{F6B52426-DADB-2831-F1A8-4C9BDFF73164}"/>
                </a:ext>
              </a:extLst>
            </p:cNvPr>
            <p:cNvSpPr txBox="1"/>
            <p:nvPr/>
          </p:nvSpPr>
          <p:spPr>
            <a:xfrm>
              <a:off x="1373024" y="2635855"/>
              <a:ext cx="11301438" cy="606450"/>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grpSp>
      <p:sp>
        <p:nvSpPr>
          <p:cNvPr id="6" name="AutoShape 6">
            <a:extLst>
              <a:ext uri="{FF2B5EF4-FFF2-40B4-BE49-F238E27FC236}">
                <a16:creationId xmlns:a16="http://schemas.microsoft.com/office/drawing/2014/main" id="{96523312-A9B8-F4C1-47B6-E40EF1B9E6F5}"/>
              </a:ext>
            </a:extLst>
          </p:cNvPr>
          <p:cNvSpPr/>
          <p:nvPr/>
        </p:nvSpPr>
        <p:spPr>
          <a:xfrm>
            <a:off x="1" y="0"/>
            <a:ext cx="2298137" cy="6858000"/>
          </a:xfrm>
          <a:prstGeom prst="rect">
            <a:avLst/>
          </a:prstGeom>
          <a:solidFill>
            <a:srgbClr val="7D5DAB"/>
          </a:solidFill>
        </p:spPr>
      </p:sp>
      <p:sp>
        <p:nvSpPr>
          <p:cNvPr id="8" name="AutoShape 8">
            <a:extLst>
              <a:ext uri="{FF2B5EF4-FFF2-40B4-BE49-F238E27FC236}">
                <a16:creationId xmlns:a16="http://schemas.microsoft.com/office/drawing/2014/main" id="{348F5596-9C8A-A593-F849-CDE1047E89F9}"/>
              </a:ext>
            </a:extLst>
          </p:cNvPr>
          <p:cNvSpPr/>
          <p:nvPr/>
        </p:nvSpPr>
        <p:spPr>
          <a:xfrm>
            <a:off x="1226684" y="685800"/>
            <a:ext cx="14817" cy="5486400"/>
          </a:xfrm>
          <a:prstGeom prst="rect">
            <a:avLst/>
          </a:prstGeom>
          <a:solidFill>
            <a:srgbClr val="C0DBD0"/>
          </a:solidFill>
        </p:spPr>
      </p:sp>
      <p:pic>
        <p:nvPicPr>
          <p:cNvPr id="9" name="Picture 8">
            <a:extLst>
              <a:ext uri="{FF2B5EF4-FFF2-40B4-BE49-F238E27FC236}">
                <a16:creationId xmlns:a16="http://schemas.microsoft.com/office/drawing/2014/main" id="{C00EC734-AFA5-3037-5582-82D52003E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184" y="938779"/>
            <a:ext cx="9552579" cy="5807952"/>
          </a:xfrm>
          <a:prstGeom prst="rect">
            <a:avLst/>
          </a:prstGeom>
        </p:spPr>
      </p:pic>
    </p:spTree>
    <p:extLst>
      <p:ext uri="{BB962C8B-B14F-4D97-AF65-F5344CB8AC3E}">
        <p14:creationId xmlns:p14="http://schemas.microsoft.com/office/powerpoint/2010/main" val="1474005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55C1D-56B4-199E-1A30-A3C0FDAAEA8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C78FACB-8E0F-1D73-BBB8-FAB6700608B8}"/>
              </a:ext>
            </a:extLst>
          </p:cNvPr>
          <p:cNvSpPr/>
          <p:nvPr/>
        </p:nvSpPr>
        <p:spPr>
          <a:xfrm>
            <a:off x="795169" y="685800"/>
            <a:ext cx="14817" cy="5486400"/>
          </a:xfrm>
          <a:prstGeom prst="rect">
            <a:avLst/>
          </a:prstGeom>
          <a:solidFill>
            <a:srgbClr val="121715"/>
          </a:solidFill>
        </p:spPr>
      </p:sp>
      <p:grpSp>
        <p:nvGrpSpPr>
          <p:cNvPr id="3" name="Group 3">
            <a:extLst>
              <a:ext uri="{FF2B5EF4-FFF2-40B4-BE49-F238E27FC236}">
                <a16:creationId xmlns:a16="http://schemas.microsoft.com/office/drawing/2014/main" id="{5F154FB7-B4E7-4F1C-DD51-7B7BE2849A41}"/>
              </a:ext>
            </a:extLst>
          </p:cNvPr>
          <p:cNvGrpSpPr/>
          <p:nvPr/>
        </p:nvGrpSpPr>
        <p:grpSpPr>
          <a:xfrm>
            <a:off x="7601985" y="685800"/>
            <a:ext cx="3904215" cy="5486400"/>
            <a:chOff x="0" y="0"/>
            <a:chExt cx="11451475" cy="16092192"/>
          </a:xfrm>
        </p:grpSpPr>
        <p:sp>
          <p:nvSpPr>
            <p:cNvPr id="4" name="Freeform 4">
              <a:extLst>
                <a:ext uri="{FF2B5EF4-FFF2-40B4-BE49-F238E27FC236}">
                  <a16:creationId xmlns:a16="http://schemas.microsoft.com/office/drawing/2014/main" id="{2E7AAA8D-EDC9-FEFA-54C8-B247B844C755}"/>
                </a:ext>
              </a:extLst>
            </p:cNvPr>
            <p:cNvSpPr/>
            <p:nvPr/>
          </p:nvSpPr>
          <p:spPr>
            <a:xfrm>
              <a:off x="0" y="0"/>
              <a:ext cx="11451475" cy="16092193"/>
            </a:xfrm>
            <a:custGeom>
              <a:avLst/>
              <a:gdLst/>
              <a:ahLst/>
              <a:cxnLst/>
              <a:rect l="l" t="t" r="r" b="b"/>
              <a:pathLst>
                <a:path w="11451475" h="16092193">
                  <a:moveTo>
                    <a:pt x="6883242" y="0"/>
                  </a:moveTo>
                  <a:lnTo>
                    <a:pt x="11451475" y="0"/>
                  </a:lnTo>
                  <a:lnTo>
                    <a:pt x="11451475" y="16092193"/>
                  </a:lnTo>
                  <a:lnTo>
                    <a:pt x="0" y="16092193"/>
                  </a:lnTo>
                  <a:lnTo>
                    <a:pt x="0" y="8060720"/>
                  </a:lnTo>
                  <a:cubicBezTo>
                    <a:pt x="0" y="3608543"/>
                    <a:pt x="3081421" y="0"/>
                    <a:pt x="6883242" y="0"/>
                  </a:cubicBezTo>
                  <a:close/>
                </a:path>
              </a:pathLst>
            </a:custGeom>
            <a:blipFill>
              <a:blip r:embed="rId2"/>
              <a:stretch>
                <a:fillRect l="-62420" r="-62420"/>
              </a:stretch>
            </a:blipFill>
          </p:spPr>
        </p:sp>
      </p:grpSp>
      <p:sp>
        <p:nvSpPr>
          <p:cNvPr id="5" name="TextBox 5">
            <a:extLst>
              <a:ext uri="{FF2B5EF4-FFF2-40B4-BE49-F238E27FC236}">
                <a16:creationId xmlns:a16="http://schemas.microsoft.com/office/drawing/2014/main" id="{D43B85F8-AE02-E604-0E3E-6E2DE82C13E1}"/>
              </a:ext>
            </a:extLst>
          </p:cNvPr>
          <p:cNvSpPr txBox="1"/>
          <p:nvPr/>
        </p:nvSpPr>
        <p:spPr>
          <a:xfrm>
            <a:off x="1657996" y="1224106"/>
            <a:ext cx="6220861" cy="566502"/>
          </a:xfrm>
          <a:prstGeom prst="rect">
            <a:avLst/>
          </a:prstGeom>
        </p:spPr>
        <p:txBody>
          <a:bodyPr wrap="square" lIns="0" tIns="0" rIns="0" bIns="0" rtlCol="0" anchor="t">
            <a:spAutoFit/>
          </a:bodyPr>
          <a:lstStyle/>
          <a:p>
            <a:pPr marL="0" marR="0">
              <a:lnSpc>
                <a:spcPct val="107000"/>
              </a:lnSpc>
              <a:spcAft>
                <a:spcPts val="800"/>
              </a:spcAft>
            </a:pP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Exploratory Data Analysis (EDA)</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C6D8876-A2D2-C396-BB56-5C6468F43FD2}"/>
              </a:ext>
            </a:extLst>
          </p:cNvPr>
          <p:cNvSpPr txBox="1"/>
          <p:nvPr/>
        </p:nvSpPr>
        <p:spPr>
          <a:xfrm>
            <a:off x="949766" y="2193404"/>
            <a:ext cx="6539204" cy="2755241"/>
          </a:xfrm>
          <a:prstGeom prst="rect">
            <a:avLst/>
          </a:prstGeom>
        </p:spPr>
        <p:txBody>
          <a:bodyPr wrap="square" lIns="0" tIns="0" rIns="0" bIns="0" rtlCol="0" anchor="t">
            <a:spAutoFit/>
          </a:bodyPr>
          <a:lstStyle/>
          <a:p>
            <a:pPr marL="0" marR="0">
              <a:lnSpc>
                <a:spcPct val="107000"/>
              </a:lnSpc>
              <a:spcAft>
                <a:spcPts val="800"/>
              </a:spcAft>
            </a:pPr>
            <a:r>
              <a:rPr lang="en-US" kern="100" dirty="0">
                <a:ea typeface="Calibri" panose="020F0502020204030204" pitchFamily="34" charset="0"/>
                <a:cs typeface="Times New Roman" panose="02020603050405020304" pitchFamily="18" charset="0"/>
              </a:rPr>
              <a:t>The EDA uncovered top insights such as the following:</a:t>
            </a:r>
            <a:endParaRPr lang="en-US" sz="1800" kern="100" dirty="0">
              <a:effectLst/>
              <a:ea typeface="Calibri" panose="020F0502020204030204" pitchFamily="34" charset="0"/>
              <a:cs typeface="Times New Roman" panose="02020603050405020304" pitchFamily="18" charset="0"/>
            </a:endParaRPr>
          </a:p>
          <a:p>
            <a:pPr marL="342900" marR="0" lvl="0" indent="-342900">
              <a:lnSpc>
                <a:spcPct val="107000"/>
              </a:lnSpc>
              <a:buFont typeface="Wingdings" panose="05000000000000000000" pitchFamily="2" charset="2"/>
              <a:buChar char="q"/>
            </a:pPr>
            <a:r>
              <a:rPr lang="en-US" sz="1800" kern="100" dirty="0">
                <a:effectLst/>
                <a:ea typeface="Calibri" panose="020F0502020204030204" pitchFamily="34" charset="0"/>
                <a:cs typeface="Times New Roman" panose="02020603050405020304" pitchFamily="18" charset="0"/>
              </a:rPr>
              <a:t>USA has the highest number of confirmed cases.</a:t>
            </a:r>
          </a:p>
          <a:p>
            <a:pPr marL="342900" marR="0" lvl="0" indent="-342900">
              <a:lnSpc>
                <a:spcPct val="107000"/>
              </a:lnSpc>
              <a:buFont typeface="Wingdings" panose="05000000000000000000" pitchFamily="2" charset="2"/>
              <a:buChar char="q"/>
            </a:pPr>
            <a:r>
              <a:rPr lang="en-US" sz="1800" kern="100" dirty="0">
                <a:effectLst/>
                <a:ea typeface="Calibri" panose="020F0502020204030204" pitchFamily="34" charset="0"/>
                <a:cs typeface="Times New Roman" panose="02020603050405020304" pitchFamily="18" charset="0"/>
              </a:rPr>
              <a:t>The Distribution of Daily Growth Rate of covid-19 confirmed cases lies between 0 and 10000.</a:t>
            </a:r>
          </a:p>
          <a:p>
            <a:pPr marL="342900" marR="0" lvl="0" indent="-342900">
              <a:lnSpc>
                <a:spcPct val="107000"/>
              </a:lnSpc>
              <a:buFont typeface="Wingdings" panose="05000000000000000000" pitchFamily="2" charset="2"/>
              <a:buChar char="q"/>
            </a:pPr>
            <a:r>
              <a:rPr lang="en-US" sz="1800" kern="100" dirty="0">
                <a:effectLst/>
                <a:ea typeface="Calibri" panose="020F0502020204030204" pitchFamily="34" charset="0"/>
                <a:cs typeface="Times New Roman" panose="02020603050405020304" pitchFamily="18" charset="0"/>
              </a:rPr>
              <a:t>The highest distribution of cases per 100,000 of a country’s population is 100 cases to 100,000 population.</a:t>
            </a:r>
          </a:p>
          <a:p>
            <a:pPr marL="342900" marR="0" lvl="0" indent="-342900">
              <a:lnSpc>
                <a:spcPct val="107000"/>
              </a:lnSpc>
              <a:buFont typeface="Wingdings" panose="05000000000000000000" pitchFamily="2" charset="2"/>
              <a:buChar char="q"/>
            </a:pPr>
            <a:r>
              <a:rPr lang="en-US" sz="1800" kern="100" dirty="0">
                <a:effectLst/>
                <a:ea typeface="Calibri" panose="020F0502020204030204" pitchFamily="34" charset="0"/>
                <a:cs typeface="Times New Roman" panose="02020603050405020304" pitchFamily="18" charset="0"/>
              </a:rPr>
              <a:t>The highest distribution of Mortality Ratio % is 1% of each confirmed cases with a high frequency of over 40. </a:t>
            </a:r>
          </a:p>
          <a:p>
            <a:pPr marL="342900" marR="0" lvl="0" indent="-342900">
              <a:lnSpc>
                <a:spcPct val="107000"/>
              </a:lnSpc>
              <a:spcAft>
                <a:spcPts val="800"/>
              </a:spcAft>
              <a:buFont typeface="Wingdings" panose="05000000000000000000" pitchFamily="2" charset="2"/>
              <a:buChar char="q"/>
            </a:pPr>
            <a:r>
              <a:rPr lang="en-US" sz="1800" kern="100" dirty="0">
                <a:effectLst/>
                <a:ea typeface="Calibri" panose="020F0502020204030204" pitchFamily="34" charset="0"/>
                <a:cs typeface="Times New Roman" panose="02020603050405020304" pitchFamily="18" charset="0"/>
              </a:rPr>
              <a:t>The country with the least confirmed cases is Fiji.</a:t>
            </a:r>
          </a:p>
        </p:txBody>
      </p:sp>
    </p:spTree>
    <p:extLst>
      <p:ext uri="{BB962C8B-B14F-4D97-AF65-F5344CB8AC3E}">
        <p14:creationId xmlns:p14="http://schemas.microsoft.com/office/powerpoint/2010/main" val="3451013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0F689-070D-23C8-99D5-5FD58846BD3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96D1A37F-16B9-F908-564B-63E98EE4EB50}"/>
              </a:ext>
            </a:extLst>
          </p:cNvPr>
          <p:cNvSpPr txBox="1"/>
          <p:nvPr/>
        </p:nvSpPr>
        <p:spPr>
          <a:xfrm>
            <a:off x="5855481" y="987851"/>
            <a:ext cx="5650719" cy="201681"/>
          </a:xfrm>
          <a:prstGeom prst="rect">
            <a:avLst/>
          </a:prstGeom>
        </p:spPr>
        <p:txBody>
          <a:bodyPr lIns="0" tIns="0" rIns="0" bIns="0" rtlCol="0" anchor="t">
            <a:spAutoFit/>
          </a:bodyPr>
          <a:lstStyle/>
          <a:p>
            <a:pPr algn="r">
              <a:lnSpc>
                <a:spcPts val="2600"/>
              </a:lnSpc>
            </a:pPr>
            <a:r>
              <a:rPr lang="en-US" sz="1733" dirty="0">
                <a:solidFill>
                  <a:srgbClr val="121715"/>
                </a:solidFill>
                <a:latin typeface="Raleway"/>
                <a:ea typeface="Raleway"/>
                <a:cs typeface="Raleway"/>
                <a:sym typeface="Raleway"/>
              </a:rPr>
              <a:t>.</a:t>
            </a:r>
          </a:p>
        </p:txBody>
      </p:sp>
      <p:sp>
        <p:nvSpPr>
          <p:cNvPr id="6" name="AutoShape 6">
            <a:extLst>
              <a:ext uri="{FF2B5EF4-FFF2-40B4-BE49-F238E27FC236}">
                <a16:creationId xmlns:a16="http://schemas.microsoft.com/office/drawing/2014/main" id="{74A46BE2-D613-9BD2-9DE7-FCB9E838D4AD}"/>
              </a:ext>
            </a:extLst>
          </p:cNvPr>
          <p:cNvSpPr/>
          <p:nvPr/>
        </p:nvSpPr>
        <p:spPr>
          <a:xfrm>
            <a:off x="1" y="0"/>
            <a:ext cx="2298137" cy="6858000"/>
          </a:xfrm>
          <a:prstGeom prst="rect">
            <a:avLst/>
          </a:prstGeom>
          <a:solidFill>
            <a:srgbClr val="C2E6F4"/>
          </a:solidFill>
        </p:spPr>
      </p:sp>
      <p:sp>
        <p:nvSpPr>
          <p:cNvPr id="8" name="AutoShape 8">
            <a:extLst>
              <a:ext uri="{FF2B5EF4-FFF2-40B4-BE49-F238E27FC236}">
                <a16:creationId xmlns:a16="http://schemas.microsoft.com/office/drawing/2014/main" id="{00A82946-5FF1-7910-BC21-B28FADF62E3F}"/>
              </a:ext>
            </a:extLst>
          </p:cNvPr>
          <p:cNvSpPr/>
          <p:nvPr/>
        </p:nvSpPr>
        <p:spPr>
          <a:xfrm>
            <a:off x="1226684" y="685800"/>
            <a:ext cx="14817" cy="5486400"/>
          </a:xfrm>
          <a:prstGeom prst="rect">
            <a:avLst/>
          </a:prstGeom>
          <a:solidFill>
            <a:srgbClr val="C0DBD0"/>
          </a:solidFill>
        </p:spPr>
      </p:sp>
      <p:pic>
        <p:nvPicPr>
          <p:cNvPr id="7" name="Picture 6">
            <a:extLst>
              <a:ext uri="{FF2B5EF4-FFF2-40B4-BE49-F238E27FC236}">
                <a16:creationId xmlns:a16="http://schemas.microsoft.com/office/drawing/2014/main" id="{5F62B086-FDFF-5378-3FA6-1F241D89B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292" y="195209"/>
            <a:ext cx="9308229" cy="6551522"/>
          </a:xfrm>
          <a:prstGeom prst="rect">
            <a:avLst/>
          </a:prstGeom>
        </p:spPr>
      </p:pic>
    </p:spTree>
    <p:extLst>
      <p:ext uri="{BB962C8B-B14F-4D97-AF65-F5344CB8AC3E}">
        <p14:creationId xmlns:p14="http://schemas.microsoft.com/office/powerpoint/2010/main" val="4106491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855</Words>
  <Application>Microsoft Office PowerPoint</Application>
  <PresentationFormat>Widescreen</PresentationFormat>
  <Paragraphs>96</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Calibri</vt:lpstr>
      <vt:lpstr>Calibri Light</vt:lpstr>
      <vt:lpstr>Code Pro Bold</vt:lpstr>
      <vt:lpstr>Neue Einstellung Bold</vt:lpstr>
      <vt:lpstr>Neue Einstellung Medium</vt:lpstr>
      <vt:lpstr>Playfair Display Bold</vt:lpstr>
      <vt:lpstr>Raleway</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Enukoha</dc:creator>
  <cp:lastModifiedBy>Christopher Enukoha</cp:lastModifiedBy>
  <cp:revision>7</cp:revision>
  <dcterms:created xsi:type="dcterms:W3CDTF">2024-11-25T14:58:32Z</dcterms:created>
  <dcterms:modified xsi:type="dcterms:W3CDTF">2024-11-26T12:14:14Z</dcterms:modified>
</cp:coreProperties>
</file>